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85" r:id="rId9"/>
    <p:sldId id="264" r:id="rId10"/>
    <p:sldId id="286" r:id="rId11"/>
    <p:sldId id="288" r:id="rId12"/>
    <p:sldId id="265" r:id="rId13"/>
    <p:sldId id="266" r:id="rId14"/>
    <p:sldId id="267" r:id="rId15"/>
    <p:sldId id="268" r:id="rId16"/>
    <p:sldId id="269" r:id="rId17"/>
    <p:sldId id="270" r:id="rId18"/>
    <p:sldId id="282" r:id="rId19"/>
    <p:sldId id="283" r:id="rId20"/>
    <p:sldId id="287" r:id="rId21"/>
    <p:sldId id="271" r:id="rId22"/>
    <p:sldId id="272" r:id="rId23"/>
    <p:sldId id="273" r:id="rId24"/>
    <p:sldId id="274" r:id="rId25"/>
    <p:sldId id="275" r:id="rId26"/>
    <p:sldId id="276" r:id="rId27"/>
    <p:sldId id="277" r:id="rId28"/>
    <p:sldId id="278" r:id="rId29"/>
    <p:sldId id="279" r:id="rId30"/>
    <p:sldId id="280" r:id="rId31"/>
    <p:sldId id="281" r:id="rId32"/>
    <p:sldId id="28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5" autoAdjust="0"/>
    <p:restoredTop sz="94660"/>
  </p:normalViewPr>
  <p:slideViewPr>
    <p:cSldViewPr snapToGrid="0">
      <p:cViewPr varScale="1">
        <p:scale>
          <a:sx n="63" d="100"/>
          <a:sy n="63" d="100"/>
        </p:scale>
        <p:origin x="7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5/16/2023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ibm.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mgu.ac.i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FD38-8C15-69AA-D13B-497DA7D6BE61}"/>
              </a:ext>
            </a:extLst>
          </p:cNvPr>
          <p:cNvSpPr>
            <a:spLocks noGrp="1"/>
          </p:cNvSpPr>
          <p:nvPr>
            <p:ph type="ctrTitle"/>
          </p:nvPr>
        </p:nvSpPr>
        <p:spPr>
          <a:xfrm>
            <a:off x="1300480" y="685799"/>
            <a:ext cx="8595360" cy="3158068"/>
          </a:xfrm>
        </p:spPr>
        <p:txBody>
          <a:bodyPr>
            <a:noAutofit/>
          </a:bodyPr>
          <a:lstStyle/>
          <a:p>
            <a:r>
              <a:rPr lang="en-IN" sz="20000" b="1" dirty="0">
                <a:latin typeface="Times New Roman" panose="02020603050405020304" pitchFamily="18" charset="0"/>
                <a:cs typeface="Times New Roman" panose="02020603050405020304" pitchFamily="18" charset="0"/>
              </a:rPr>
              <a:t>DNS</a:t>
            </a:r>
          </a:p>
        </p:txBody>
      </p:sp>
      <p:sp>
        <p:nvSpPr>
          <p:cNvPr id="3" name="Subtitle 2">
            <a:extLst>
              <a:ext uri="{FF2B5EF4-FFF2-40B4-BE49-F238E27FC236}">
                <a16:creationId xmlns:a16="http://schemas.microsoft.com/office/drawing/2014/main" id="{D2CC8E9A-C2BD-B68B-54F2-9AB3D606A8C3}"/>
              </a:ext>
            </a:extLst>
          </p:cNvPr>
          <p:cNvSpPr>
            <a:spLocks noGrp="1"/>
          </p:cNvSpPr>
          <p:nvPr>
            <p:ph type="subTitle" idx="1"/>
          </p:nvPr>
        </p:nvSpPr>
        <p:spPr/>
        <p:txBody>
          <a:bodyPr>
            <a:noAutofit/>
          </a:bodyPr>
          <a:lstStyle/>
          <a:p>
            <a:r>
              <a:rPr lang="en-IN" sz="3000" dirty="0">
                <a:latin typeface="Times New Roman" panose="02020603050405020304" pitchFamily="18" charset="0"/>
                <a:cs typeface="Times New Roman" panose="02020603050405020304" pitchFamily="18" charset="0"/>
              </a:rPr>
              <a:t>Presented by:</a:t>
            </a:r>
          </a:p>
          <a:p>
            <a:r>
              <a:rPr lang="en-IN" sz="3000" dirty="0">
                <a:latin typeface="Times New Roman" panose="02020603050405020304" pitchFamily="18" charset="0"/>
                <a:cs typeface="Times New Roman" panose="02020603050405020304" pitchFamily="18" charset="0"/>
              </a:rPr>
              <a:t>			Bijali Jayalakshmi Jayan</a:t>
            </a:r>
          </a:p>
          <a:p>
            <a:r>
              <a:rPr lang="en-IN" sz="3000" dirty="0">
                <a:latin typeface="Times New Roman" panose="02020603050405020304" pitchFamily="18" charset="0"/>
                <a:cs typeface="Times New Roman" panose="02020603050405020304" pitchFamily="18" charset="0"/>
              </a:rPr>
              <a:t>					S2 MSc CS</a:t>
            </a:r>
          </a:p>
        </p:txBody>
      </p:sp>
    </p:spTree>
    <p:extLst>
      <p:ext uri="{BB962C8B-B14F-4D97-AF65-F5344CB8AC3E}">
        <p14:creationId xmlns:p14="http://schemas.microsoft.com/office/powerpoint/2010/main" val="273702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BE1FB-05D5-5686-9E3F-FB5B19EEE04E}"/>
              </a:ext>
            </a:extLst>
          </p:cNvPr>
          <p:cNvSpPr>
            <a:spLocks noGrp="1"/>
          </p:cNvSpPr>
          <p:nvPr>
            <p:ph type="title"/>
          </p:nvPr>
        </p:nvSpPr>
        <p:spPr>
          <a:xfrm>
            <a:off x="684212" y="5872480"/>
            <a:ext cx="8534400" cy="121919"/>
          </a:xfrm>
        </p:spPr>
        <p:txBody>
          <a:bodyPr>
            <a:normAutofit fontScale="90000"/>
          </a:bodyPr>
          <a:lstStyle/>
          <a:p>
            <a:endParaRPr lang="en-IN" dirty="0"/>
          </a:p>
        </p:txBody>
      </p:sp>
      <p:pic>
        <p:nvPicPr>
          <p:cNvPr id="5" name="Content Placeholder 4">
            <a:extLst>
              <a:ext uri="{FF2B5EF4-FFF2-40B4-BE49-F238E27FC236}">
                <a16:creationId xmlns:a16="http://schemas.microsoft.com/office/drawing/2014/main" id="{5A3FD85C-2E41-EC92-862E-11391090F132}"/>
              </a:ext>
            </a:extLst>
          </p:cNvPr>
          <p:cNvPicPr>
            <a:picLocks noGrp="1" noChangeAspect="1"/>
          </p:cNvPicPr>
          <p:nvPr>
            <p:ph idx="1"/>
          </p:nvPr>
        </p:nvPicPr>
        <p:blipFill>
          <a:blip r:embed="rId2"/>
          <a:stretch>
            <a:fillRect/>
          </a:stretch>
        </p:blipFill>
        <p:spPr>
          <a:xfrm>
            <a:off x="2600960" y="685800"/>
            <a:ext cx="4582160" cy="4597400"/>
          </a:xfrm>
        </p:spPr>
      </p:pic>
    </p:spTree>
    <p:extLst>
      <p:ext uri="{BB962C8B-B14F-4D97-AF65-F5344CB8AC3E}">
        <p14:creationId xmlns:p14="http://schemas.microsoft.com/office/powerpoint/2010/main" val="2821076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AC56-D84D-765E-0D52-498E8B9EA71B}"/>
              </a:ext>
            </a:extLst>
          </p:cNvPr>
          <p:cNvSpPr>
            <a:spLocks noGrp="1"/>
          </p:cNvSpPr>
          <p:nvPr>
            <p:ph type="title"/>
          </p:nvPr>
        </p:nvSpPr>
        <p:spPr>
          <a:xfrm>
            <a:off x="684212" y="132081"/>
            <a:ext cx="8534400" cy="386079"/>
          </a:xfrm>
        </p:spPr>
        <p:txBody>
          <a:bodyPr>
            <a:normAutofit fontScale="90000"/>
          </a:bodyPr>
          <a:lstStyle/>
          <a:p>
            <a:r>
              <a:rPr lang="en-IN" b="1" u="sng" dirty="0">
                <a:latin typeface="Times New Roman" panose="02020603050405020304" pitchFamily="18" charset="0"/>
                <a:cs typeface="Times New Roman" panose="02020603050405020304" pitchFamily="18" charset="0"/>
              </a:rPr>
              <a:t>Host name translated to address</a:t>
            </a:r>
          </a:p>
        </p:txBody>
      </p:sp>
      <p:pic>
        <p:nvPicPr>
          <p:cNvPr id="5" name="Content Placeholder 4">
            <a:extLst>
              <a:ext uri="{FF2B5EF4-FFF2-40B4-BE49-F238E27FC236}">
                <a16:creationId xmlns:a16="http://schemas.microsoft.com/office/drawing/2014/main" id="{BA28352F-94AF-9B05-496C-20C73678E78F}"/>
              </a:ext>
            </a:extLst>
          </p:cNvPr>
          <p:cNvPicPr>
            <a:picLocks noGrp="1" noChangeAspect="1"/>
          </p:cNvPicPr>
          <p:nvPr>
            <p:ph idx="1"/>
          </p:nvPr>
        </p:nvPicPr>
        <p:blipFill>
          <a:blip r:embed="rId2"/>
          <a:stretch>
            <a:fillRect/>
          </a:stretch>
        </p:blipFill>
        <p:spPr>
          <a:xfrm>
            <a:off x="1598773" y="893763"/>
            <a:ext cx="9107166" cy="5832475"/>
          </a:xfrm>
        </p:spPr>
      </p:pic>
    </p:spTree>
    <p:extLst>
      <p:ext uri="{BB962C8B-B14F-4D97-AF65-F5344CB8AC3E}">
        <p14:creationId xmlns:p14="http://schemas.microsoft.com/office/powerpoint/2010/main" val="4243650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522C-81BE-4C03-031E-D2954594D367}"/>
              </a:ext>
            </a:extLst>
          </p:cNvPr>
          <p:cNvSpPr>
            <a:spLocks noGrp="1"/>
          </p:cNvSpPr>
          <p:nvPr>
            <p:ph type="title"/>
          </p:nvPr>
        </p:nvSpPr>
        <p:spPr>
          <a:xfrm>
            <a:off x="684212" y="101601"/>
            <a:ext cx="8534400" cy="487680"/>
          </a:xfrm>
        </p:spPr>
        <p:txBody>
          <a:bodyPr>
            <a:noAutofit/>
          </a:bodyPr>
          <a:lstStyle/>
          <a:p>
            <a:pPr algn="ctr"/>
            <a:r>
              <a:rPr lang="en-IN" b="1" dirty="0">
                <a:latin typeface="Times New Roman" panose="02020603050405020304" pitchFamily="18" charset="0"/>
                <a:cs typeface="Times New Roman" panose="02020603050405020304" pitchFamily="18" charset="0"/>
              </a:rPr>
              <a:t>Distribution  of  name  space</a:t>
            </a:r>
          </a:p>
        </p:txBody>
      </p:sp>
      <p:sp>
        <p:nvSpPr>
          <p:cNvPr id="3" name="Content Placeholder 2">
            <a:extLst>
              <a:ext uri="{FF2B5EF4-FFF2-40B4-BE49-F238E27FC236}">
                <a16:creationId xmlns:a16="http://schemas.microsoft.com/office/drawing/2014/main" id="{23E44753-B464-D4E9-3A8E-90FCCB3395C9}"/>
              </a:ext>
            </a:extLst>
          </p:cNvPr>
          <p:cNvSpPr>
            <a:spLocks noGrp="1"/>
          </p:cNvSpPr>
          <p:nvPr>
            <p:ph idx="1"/>
          </p:nvPr>
        </p:nvSpPr>
        <p:spPr>
          <a:xfrm>
            <a:off x="167640" y="751840"/>
            <a:ext cx="11856720" cy="6837679"/>
          </a:xfrm>
        </p:spPr>
        <p:txBody>
          <a:bodyPr/>
          <a:lstStyle/>
          <a:p>
            <a:pPr algn="just">
              <a:lnSpc>
                <a:spcPct val="150000"/>
              </a:lnSpc>
            </a:pPr>
            <a:r>
              <a:rPr lang="en-IN" dirty="0">
                <a:latin typeface="Times New Roman" panose="02020603050405020304" pitchFamily="18" charset="0"/>
                <a:cs typeface="Times New Roman" panose="02020603050405020304" pitchFamily="18" charset="0"/>
              </a:rPr>
              <a:t>The information contained in the domain name space must be stored.</a:t>
            </a:r>
          </a:p>
          <a:p>
            <a:pPr algn="just">
              <a:lnSpc>
                <a:spcPct val="150000"/>
              </a:lnSpc>
            </a:pPr>
            <a:r>
              <a:rPr lang="en-IN" dirty="0">
                <a:latin typeface="Times New Roman" panose="02020603050405020304" pitchFamily="18" charset="0"/>
                <a:cs typeface="Times New Roman" panose="02020603050405020304" pitchFamily="18" charset="0"/>
              </a:rPr>
              <a:t>It is very inefficient and also unreliable to have just one computer to store such a huge amount of information.</a:t>
            </a:r>
          </a:p>
          <a:p>
            <a:pPr algn="just">
              <a:lnSpc>
                <a:spcPct val="150000"/>
              </a:lnSpc>
            </a:pPr>
            <a:r>
              <a:rPr lang="en-IN" dirty="0">
                <a:latin typeface="Times New Roman" panose="02020603050405020304" pitchFamily="18" charset="0"/>
                <a:cs typeface="Times New Roman" panose="02020603050405020304" pitchFamily="18" charset="0"/>
              </a:rPr>
              <a:t>It is inefficient because responding to requests from all over the world places a heavy load on the system.</a:t>
            </a:r>
          </a:p>
          <a:p>
            <a:pPr algn="just">
              <a:lnSpc>
                <a:spcPct val="150000"/>
              </a:lnSpc>
            </a:pPr>
            <a:r>
              <a:rPr lang="en-IN" dirty="0">
                <a:latin typeface="Times New Roman" panose="02020603050405020304" pitchFamily="18" charset="0"/>
                <a:cs typeface="Times New Roman" panose="02020603050405020304" pitchFamily="18" charset="0"/>
              </a:rPr>
              <a:t>It is not unreliable because any failure makes the data inaccessible.</a:t>
            </a:r>
          </a:p>
          <a:p>
            <a:pPr marL="0" indent="0" algn="just">
              <a:lnSpc>
                <a:spcPct val="150000"/>
              </a:lnSpc>
              <a:buNone/>
            </a:pPr>
            <a:endParaRPr lang="en-IN" dirty="0">
              <a:latin typeface="Times New Roman" panose="02020603050405020304" pitchFamily="18" charset="0"/>
              <a:cs typeface="Times New Roman" panose="02020603050405020304" pitchFamily="18" charset="0"/>
            </a:endParaRPr>
          </a:p>
          <a:p>
            <a:pPr marL="0" indent="0">
              <a:lnSpc>
                <a:spcPct val="150000"/>
              </a:lnSpc>
              <a:buNone/>
            </a:pPr>
            <a:endParaRPr lang="en-IN" dirty="0">
              <a:latin typeface="Times New Roman" panose="02020603050405020304" pitchFamily="18" charset="0"/>
              <a:cs typeface="Times New Roman" panose="02020603050405020304" pitchFamily="18" charset="0"/>
            </a:endParaRPr>
          </a:p>
          <a:p>
            <a:pPr marL="0" indent="0">
              <a:lnSpc>
                <a:spcPct val="150000"/>
              </a:lnSpc>
              <a:buNone/>
            </a:pPr>
            <a:endParaRPr lang="en-IN" dirty="0">
              <a:latin typeface="Times New Roman" panose="02020603050405020304" pitchFamily="18" charset="0"/>
              <a:cs typeface="Times New Roman" panose="02020603050405020304" pitchFamily="18" charset="0"/>
            </a:endParaRPr>
          </a:p>
          <a:p>
            <a:pPr marL="0" indent="0">
              <a:lnSpc>
                <a:spcPct val="150000"/>
              </a:lnSpc>
              <a:buNone/>
            </a:pPr>
            <a:endParaRPr lang="en-IN" dirty="0">
              <a:latin typeface="Times New Roman" panose="02020603050405020304" pitchFamily="18" charset="0"/>
              <a:cs typeface="Times New Roman" panose="02020603050405020304" pitchFamily="18" charset="0"/>
            </a:endParaRPr>
          </a:p>
          <a:p>
            <a:pPr marL="0" indent="0">
              <a:lnSpc>
                <a:spcPct val="150000"/>
              </a:lnSpc>
              <a:buNone/>
            </a:pPr>
            <a:endParaRPr lang="en-IN" dirty="0">
              <a:latin typeface="Times New Roman" panose="02020603050405020304" pitchFamily="18" charset="0"/>
              <a:cs typeface="Times New Roman" panose="02020603050405020304" pitchFamily="18" charset="0"/>
            </a:endParaRPr>
          </a:p>
        </p:txBody>
      </p:sp>
      <p:pic>
        <p:nvPicPr>
          <p:cNvPr id="4" name="Google Shape;897;p143">
            <a:extLst>
              <a:ext uri="{FF2B5EF4-FFF2-40B4-BE49-F238E27FC236}">
                <a16:creationId xmlns:a16="http://schemas.microsoft.com/office/drawing/2014/main" id="{0061536C-89C9-B19C-D2B8-011CCEAE7B9D}"/>
              </a:ext>
            </a:extLst>
          </p:cNvPr>
          <p:cNvPicPr preferRelativeResize="0"/>
          <p:nvPr/>
        </p:nvPicPr>
        <p:blipFill rotWithShape="1">
          <a:blip r:embed="rId2">
            <a:alphaModFix/>
          </a:blip>
          <a:srcRect/>
          <a:stretch/>
        </p:blipFill>
        <p:spPr>
          <a:xfrm>
            <a:off x="2687623" y="3870959"/>
            <a:ext cx="4723794" cy="2885440"/>
          </a:xfrm>
          <a:prstGeom prst="rect">
            <a:avLst/>
          </a:prstGeom>
          <a:noFill/>
          <a:ln>
            <a:noFill/>
          </a:ln>
        </p:spPr>
      </p:pic>
    </p:spTree>
    <p:extLst>
      <p:ext uri="{BB962C8B-B14F-4D97-AF65-F5344CB8AC3E}">
        <p14:creationId xmlns:p14="http://schemas.microsoft.com/office/powerpoint/2010/main" val="1889169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54B5-A2CA-DC0B-849D-7907758583B7}"/>
              </a:ext>
            </a:extLst>
          </p:cNvPr>
          <p:cNvSpPr>
            <a:spLocks noGrp="1"/>
          </p:cNvSpPr>
          <p:nvPr>
            <p:ph type="title"/>
          </p:nvPr>
        </p:nvSpPr>
        <p:spPr>
          <a:xfrm flipV="1">
            <a:off x="684212" y="6812280"/>
            <a:ext cx="8534400" cy="45719"/>
          </a:xfrm>
        </p:spPr>
        <p:txBody>
          <a:bodyPr>
            <a:normAutofit fontScale="90000"/>
          </a:bodyPr>
          <a:lstStyle/>
          <a:p>
            <a:endParaRPr lang="en-IN"/>
          </a:p>
        </p:txBody>
      </p:sp>
      <p:sp>
        <p:nvSpPr>
          <p:cNvPr id="3" name="Content Placeholder 2">
            <a:extLst>
              <a:ext uri="{FF2B5EF4-FFF2-40B4-BE49-F238E27FC236}">
                <a16:creationId xmlns:a16="http://schemas.microsoft.com/office/drawing/2014/main" id="{3503C2B3-A7B6-716B-2DF9-8BBAA76DC6D7}"/>
              </a:ext>
            </a:extLst>
          </p:cNvPr>
          <p:cNvSpPr>
            <a:spLocks noGrp="1"/>
          </p:cNvSpPr>
          <p:nvPr>
            <p:ph idx="1"/>
          </p:nvPr>
        </p:nvSpPr>
        <p:spPr>
          <a:xfrm>
            <a:off x="213360" y="304800"/>
            <a:ext cx="11684000" cy="6182362"/>
          </a:xfrm>
        </p:spPr>
        <p:txBody>
          <a:bodyPr>
            <a:normAutofit/>
          </a:bodyPr>
          <a:lstStyle/>
          <a:p>
            <a:pPr marL="0" indent="0">
              <a:buNone/>
            </a:pPr>
            <a:r>
              <a:rPr lang="en-IN" sz="2800" b="1" u="sng" dirty="0">
                <a:latin typeface="Times New Roman" panose="02020603050405020304" pitchFamily="18" charset="0"/>
                <a:cs typeface="Times New Roman" panose="02020603050405020304" pitchFamily="18" charset="0"/>
              </a:rPr>
              <a:t>HIERARCHY  OF  NAME  SERVERS</a:t>
            </a:r>
          </a:p>
          <a:p>
            <a:pPr marL="0" indent="0" algn="just">
              <a:lnSpc>
                <a:spcPct val="150000"/>
              </a:lnSpc>
              <a:buNone/>
            </a:pPr>
            <a:r>
              <a:rPr lang="en-IN" dirty="0">
                <a:latin typeface="Times New Roman" panose="02020603050405020304" pitchFamily="18" charset="0"/>
                <a:cs typeface="Times New Roman" panose="02020603050405020304" pitchFamily="18" charset="0"/>
              </a:rPr>
              <a:t>The solution to the problems is to distribute the information among many computers called DNS servers.</a:t>
            </a:r>
          </a:p>
          <a:p>
            <a:pPr marL="0" indent="0" algn="just">
              <a:lnSpc>
                <a:spcPct val="150000"/>
              </a:lnSpc>
              <a:buNone/>
            </a:pPr>
            <a:r>
              <a:rPr lang="en-IN" dirty="0">
                <a:latin typeface="Times New Roman" panose="02020603050405020304" pitchFamily="18" charset="0"/>
                <a:cs typeface="Times New Roman" panose="02020603050405020304" pitchFamily="18" charset="0"/>
              </a:rPr>
              <a:t>One way to do this is to divide the whole space into many domains based on first level.</a:t>
            </a:r>
          </a:p>
          <a:p>
            <a:pPr marL="0" indent="0" algn="just">
              <a:lnSpc>
                <a:spcPct val="150000"/>
              </a:lnSpc>
              <a:buNone/>
            </a:pPr>
            <a:r>
              <a:rPr lang="en-IN" dirty="0">
                <a:latin typeface="Times New Roman" panose="02020603050405020304" pitchFamily="18" charset="0"/>
                <a:cs typeface="Times New Roman" panose="02020603050405020304" pitchFamily="18" charset="0"/>
              </a:rPr>
              <a:t>Let the root stand alone and create as many domains(subtrees) as there are first level nodes.</a:t>
            </a:r>
          </a:p>
          <a:p>
            <a:pPr marL="0" indent="0" algn="just">
              <a:lnSpc>
                <a:spcPct val="150000"/>
              </a:lnSpc>
              <a:buNone/>
            </a:pPr>
            <a:r>
              <a:rPr lang="en-IN" dirty="0">
                <a:latin typeface="Times New Roman" panose="02020603050405020304" pitchFamily="18" charset="0"/>
                <a:cs typeface="Times New Roman" panose="02020603050405020304" pitchFamily="18" charset="0"/>
              </a:rPr>
              <a:t>Because, a domain created in this way could be very large.</a:t>
            </a:r>
          </a:p>
          <a:p>
            <a:pPr marL="0" indent="0" algn="just">
              <a:lnSpc>
                <a:spcPct val="150000"/>
              </a:lnSpc>
              <a:buNone/>
            </a:pPr>
            <a:r>
              <a:rPr lang="en-IN" dirty="0">
                <a:latin typeface="Times New Roman" panose="02020603050405020304" pitchFamily="18" charset="0"/>
                <a:cs typeface="Times New Roman" panose="02020603050405020304" pitchFamily="18" charset="0"/>
              </a:rPr>
              <a:t>DNS allows domains to be divided further into smaller domains(subdomains).</a:t>
            </a:r>
          </a:p>
          <a:p>
            <a:pPr marL="0" indent="0" algn="just">
              <a:lnSpc>
                <a:spcPct val="150000"/>
              </a:lnSpc>
              <a:buNone/>
            </a:pPr>
            <a:r>
              <a:rPr lang="en-IN" dirty="0">
                <a:latin typeface="Times New Roman" panose="02020603050405020304" pitchFamily="18" charset="0"/>
                <a:cs typeface="Times New Roman" panose="02020603050405020304" pitchFamily="18" charset="0"/>
              </a:rPr>
              <a:t>Each server can responsible for either a large or a small domains.  </a:t>
            </a:r>
          </a:p>
        </p:txBody>
      </p:sp>
    </p:spTree>
    <p:extLst>
      <p:ext uri="{BB962C8B-B14F-4D97-AF65-F5344CB8AC3E}">
        <p14:creationId xmlns:p14="http://schemas.microsoft.com/office/powerpoint/2010/main" val="3980044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F48F8-9B97-754B-7BCB-77E7971A47C7}"/>
              </a:ext>
            </a:extLst>
          </p:cNvPr>
          <p:cNvSpPr>
            <a:spLocks noGrp="1"/>
          </p:cNvSpPr>
          <p:nvPr>
            <p:ph type="title"/>
          </p:nvPr>
        </p:nvSpPr>
        <p:spPr>
          <a:xfrm>
            <a:off x="684212" y="7254239"/>
            <a:ext cx="8534400" cy="45719"/>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53B3F3E0-2A3E-6650-ED9E-B67190F1057C}"/>
              </a:ext>
            </a:extLst>
          </p:cNvPr>
          <p:cNvSpPr>
            <a:spLocks noGrp="1"/>
          </p:cNvSpPr>
          <p:nvPr>
            <p:ph idx="1"/>
          </p:nvPr>
        </p:nvSpPr>
        <p:spPr>
          <a:xfrm>
            <a:off x="182880" y="452120"/>
            <a:ext cx="11846560" cy="6248406"/>
          </a:xfrm>
        </p:spPr>
        <p:txBody>
          <a:bodyPr>
            <a:normAutofit/>
          </a:bodyPr>
          <a:lstStyle/>
          <a:p>
            <a:pPr marL="0" indent="0">
              <a:buNone/>
            </a:pPr>
            <a:r>
              <a:rPr lang="en-IN" sz="2800" b="1" dirty="0">
                <a:latin typeface="Times New Roman" panose="02020603050405020304" pitchFamily="18" charset="0"/>
                <a:cs typeface="Times New Roman" panose="02020603050405020304" pitchFamily="18" charset="0"/>
              </a:rPr>
              <a:t>ZONE</a:t>
            </a:r>
          </a:p>
          <a:p>
            <a:pPr algn="just"/>
            <a:r>
              <a:rPr lang="en-IN" dirty="0">
                <a:latin typeface="Times New Roman" panose="02020603050405020304" pitchFamily="18" charset="0"/>
                <a:cs typeface="Times New Roman" panose="02020603050405020304" pitchFamily="18" charset="0"/>
              </a:rPr>
              <a:t>Since the complete domain name hierarchy cannot be stored on a single server, it is divided among many servers.</a:t>
            </a:r>
          </a:p>
          <a:p>
            <a:pPr algn="just"/>
            <a:r>
              <a:rPr lang="en-IN" dirty="0">
                <a:latin typeface="Times New Roman" panose="02020603050405020304" pitchFamily="18" charset="0"/>
                <a:cs typeface="Times New Roman" panose="02020603050405020304" pitchFamily="18" charset="0"/>
              </a:rPr>
              <a:t>What a server is responsible for or has authority over is called zone.</a:t>
            </a:r>
          </a:p>
          <a:p>
            <a:pPr algn="just"/>
            <a:r>
              <a:rPr lang="en-IN" dirty="0">
                <a:latin typeface="Times New Roman" panose="02020603050405020304" pitchFamily="18" charset="0"/>
                <a:cs typeface="Times New Roman" panose="02020603050405020304" pitchFamily="18" charset="0"/>
              </a:rPr>
              <a:t>Zone as a contiguous part of a entire tree.</a:t>
            </a:r>
          </a:p>
          <a:p>
            <a:pPr algn="just"/>
            <a:r>
              <a:rPr lang="en-IN" dirty="0">
                <a:latin typeface="Times New Roman" panose="02020603050405020304" pitchFamily="18" charset="0"/>
                <a:cs typeface="Times New Roman" panose="02020603050405020304" pitchFamily="18" charset="0"/>
              </a:rPr>
              <a:t>If a server accepts responsibility for a domain and does not divide the domain into smaller domains, the domain and zone refer to the same thing.</a:t>
            </a:r>
          </a:p>
          <a:p>
            <a:pPr algn="just"/>
            <a:r>
              <a:rPr lang="en-IN" dirty="0">
                <a:latin typeface="Times New Roman" panose="02020603050405020304" pitchFamily="18" charset="0"/>
                <a:cs typeface="Times New Roman" panose="02020603050405020304" pitchFamily="18" charset="0"/>
              </a:rPr>
              <a:t>The server makes database called a zone file and keeps all the information for every node under that domain.</a:t>
            </a:r>
          </a:p>
          <a:p>
            <a:pPr algn="just"/>
            <a:r>
              <a:rPr lang="en-US" dirty="0">
                <a:latin typeface="Times New Roman" panose="02020603050405020304" pitchFamily="18" charset="0"/>
                <a:cs typeface="Times New Roman" panose="02020603050405020304" pitchFamily="18" charset="0"/>
              </a:rPr>
              <a:t>The information about the nodes in the subdomains is stored in the servers at the lower levels, with the original server keeping some sort of reference to these lower-level servers. </a:t>
            </a:r>
          </a:p>
          <a:p>
            <a:pPr algn="just"/>
            <a:r>
              <a:rPr lang="en-US" dirty="0">
                <a:latin typeface="Times New Roman" panose="02020603050405020304" pitchFamily="18" charset="0"/>
                <a:cs typeface="Times New Roman" panose="02020603050405020304" pitchFamily="18" charset="0"/>
              </a:rPr>
              <a:t>the original server does not free itself from responsibility totally: It still has a zone, but the detailed information is kept by the lower-level servers.</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233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81AF-58FD-466F-48DD-2EFD02FB808D}"/>
              </a:ext>
            </a:extLst>
          </p:cNvPr>
          <p:cNvSpPr>
            <a:spLocks noGrp="1"/>
          </p:cNvSpPr>
          <p:nvPr>
            <p:ph type="title"/>
          </p:nvPr>
        </p:nvSpPr>
        <p:spPr>
          <a:xfrm>
            <a:off x="684212" y="7010399"/>
            <a:ext cx="8534400" cy="193040"/>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CC3385E9-55B2-10BF-A714-71D678898CD2}"/>
              </a:ext>
            </a:extLst>
          </p:cNvPr>
          <p:cNvSpPr>
            <a:spLocks noGrp="1"/>
          </p:cNvSpPr>
          <p:nvPr>
            <p:ph idx="1"/>
          </p:nvPr>
        </p:nvSpPr>
        <p:spPr>
          <a:xfrm>
            <a:off x="264160" y="685800"/>
            <a:ext cx="11765280" cy="6019800"/>
          </a:xfrm>
        </p:spPr>
        <p:txBody>
          <a:bodyPr>
            <a:normAutofit fontScale="92500" lnSpcReduction="10000"/>
          </a:bodyPr>
          <a:lstStyle/>
          <a:p>
            <a:pPr marL="0" indent="0">
              <a:buNone/>
            </a:pPr>
            <a:r>
              <a:rPr lang="en-US" b="1" dirty="0">
                <a:latin typeface="Times New Roman" panose="02020603050405020304" pitchFamily="18" charset="0"/>
                <a:cs typeface="Times New Roman" panose="02020603050405020304" pitchFamily="18" charset="0"/>
              </a:rPr>
              <a:t>Root Server</a:t>
            </a:r>
          </a:p>
          <a:p>
            <a:pPr marL="0" indent="0">
              <a:buNone/>
            </a:pPr>
            <a:r>
              <a:rPr lang="en-US" dirty="0">
                <a:latin typeface="Times New Roman" panose="02020603050405020304" pitchFamily="18" charset="0"/>
                <a:cs typeface="Times New Roman" panose="02020603050405020304" pitchFamily="18" charset="0"/>
              </a:rPr>
              <a:t> A root server is a server whose zone consists of the whole tree. A root server usually does not store any information about domains but delegates its authority to other servers, keeping references to those servers. There are several root servers, each covering the whole domain name space. The servers are distributed all around the world. </a:t>
            </a:r>
          </a:p>
          <a:p>
            <a:pPr marL="0" indent="0">
              <a:buNone/>
            </a:pPr>
            <a:r>
              <a:rPr lang="en-US" dirty="0">
                <a:latin typeface="Times New Roman" panose="02020603050405020304" pitchFamily="18" charset="0"/>
                <a:cs typeface="Times New Roman" panose="02020603050405020304" pitchFamily="18" charset="0"/>
              </a:rPr>
              <a:t>Primary and Secondary Servers </a:t>
            </a:r>
          </a:p>
          <a:p>
            <a:pPr marL="0" indent="0">
              <a:buNone/>
            </a:pPr>
            <a:r>
              <a:rPr lang="en-US" dirty="0">
                <a:latin typeface="Times New Roman" panose="02020603050405020304" pitchFamily="18" charset="0"/>
                <a:cs typeface="Times New Roman" panose="02020603050405020304" pitchFamily="18" charset="0"/>
              </a:rPr>
              <a:t>DNS defines two types of servers: primary and secondary. A primary server is a server that stores a file about the zone for which it is an authority. It is responsible for creating, maintaining, and updating the zone file. It stores the zone file on a local disk.</a:t>
            </a:r>
          </a:p>
          <a:p>
            <a:pPr marL="0" indent="0">
              <a:buNone/>
            </a:pPr>
            <a:r>
              <a:rPr lang="en-US" dirty="0">
                <a:latin typeface="Times New Roman" panose="02020603050405020304" pitchFamily="18" charset="0"/>
                <a:cs typeface="Times New Roman" panose="02020603050405020304" pitchFamily="18" charset="0"/>
              </a:rPr>
              <a:t> A secondary server is a server that transfers the complete information about a zone from another server (primary or secondary) and stores the file on its local disk. The secondary server neither creates nor updates the zone files. If </a:t>
            </a:r>
            <a:r>
              <a:rPr lang="en-US" dirty="0" err="1">
                <a:latin typeface="Times New Roman" panose="02020603050405020304" pitchFamily="18" charset="0"/>
                <a:cs typeface="Times New Roman" panose="02020603050405020304" pitchFamily="18" charset="0"/>
              </a:rPr>
              <a:t>updaJing</a:t>
            </a:r>
            <a:r>
              <a:rPr lang="en-US" dirty="0">
                <a:latin typeface="Times New Roman" panose="02020603050405020304" pitchFamily="18" charset="0"/>
                <a:cs typeface="Times New Roman" panose="02020603050405020304" pitchFamily="18" charset="0"/>
              </a:rPr>
              <a:t> is required, it must be done by the primary server, which sends the updated version to the secondary. The primary and secondary servers are both authoritative for the zones they serve. The idea is not to put the secondary server at a lower level of authority but to create redundancy for the data so that if one server fails, the other can continue serving clients. Note also that a server can be a primary server for a specific zone and a secondary server for another zone. Therefore, when we refer to a server as a primary or secondary server, we should be careful to which zone we refer.</a:t>
            </a:r>
          </a:p>
          <a:p>
            <a:pPr marL="0" indent="0">
              <a:buNone/>
            </a:pPr>
            <a:r>
              <a:rPr lang="en-US" dirty="0">
                <a:latin typeface="Times New Roman" panose="02020603050405020304" pitchFamily="18" charset="0"/>
                <a:cs typeface="Times New Roman" panose="02020603050405020304" pitchFamily="18" charset="0"/>
              </a:rPr>
              <a:t>A primary server loads all information from the disk file; the secondary server loads all information from the primary server. When the secondary downloads information from the primary, it is called zone transfer.</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053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5D4A3-C909-5319-FA89-50214C35198F}"/>
              </a:ext>
            </a:extLst>
          </p:cNvPr>
          <p:cNvSpPr>
            <a:spLocks noGrp="1"/>
          </p:cNvSpPr>
          <p:nvPr>
            <p:ph type="title"/>
          </p:nvPr>
        </p:nvSpPr>
        <p:spPr>
          <a:xfrm>
            <a:off x="684212" y="162561"/>
            <a:ext cx="8534400" cy="436880"/>
          </a:xfrm>
        </p:spPr>
        <p:txBody>
          <a:bodyPr>
            <a:noAutofit/>
          </a:bodyPr>
          <a:lstStyle/>
          <a:p>
            <a:pPr algn="ctr"/>
            <a:r>
              <a:rPr lang="en-IN" sz="4000" b="1" dirty="0" err="1">
                <a:latin typeface="Times New Roman" panose="02020603050405020304" pitchFamily="18" charset="0"/>
                <a:cs typeface="Times New Roman" panose="02020603050405020304" pitchFamily="18" charset="0"/>
              </a:rPr>
              <a:t>Dns</a:t>
            </a:r>
            <a:r>
              <a:rPr lang="en-IN" sz="4000" b="1" dirty="0">
                <a:latin typeface="Times New Roman" panose="02020603050405020304" pitchFamily="18" charset="0"/>
                <a:cs typeface="Times New Roman" panose="02020603050405020304" pitchFamily="18" charset="0"/>
              </a:rPr>
              <a:t>  in  the  internet</a:t>
            </a:r>
          </a:p>
        </p:txBody>
      </p:sp>
      <p:sp>
        <p:nvSpPr>
          <p:cNvPr id="3" name="Content Placeholder 2">
            <a:extLst>
              <a:ext uri="{FF2B5EF4-FFF2-40B4-BE49-F238E27FC236}">
                <a16:creationId xmlns:a16="http://schemas.microsoft.com/office/drawing/2014/main" id="{E4708F38-23C9-0480-D315-313553C61EBE}"/>
              </a:ext>
            </a:extLst>
          </p:cNvPr>
          <p:cNvSpPr>
            <a:spLocks noGrp="1"/>
          </p:cNvSpPr>
          <p:nvPr>
            <p:ph idx="1"/>
          </p:nvPr>
        </p:nvSpPr>
        <p:spPr>
          <a:xfrm>
            <a:off x="223520" y="685800"/>
            <a:ext cx="11765280" cy="6172200"/>
          </a:xfrm>
        </p:spPr>
        <p:txBody>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DNS is a protocol that can be used in different platforms. Due to the rapid growth of internet, it became extremely difficult to keep track of the inverse domains, which could be used to find name of host when given the IP address.  In the Internet, the domain name space (tree) is divided into three different sections: generic domains, country domains, and the inverse domain.</a:t>
            </a:r>
          </a:p>
          <a:p>
            <a:pPr marL="0" indent="0" algn="just">
              <a:lnSpc>
                <a:spcPct val="150000"/>
              </a:lnSpc>
              <a:buNone/>
            </a:pPr>
            <a:r>
              <a:rPr lang="en-US" b="1" dirty="0">
                <a:latin typeface="Times New Roman" panose="02020603050405020304" pitchFamily="18" charset="0"/>
                <a:cs typeface="Times New Roman" panose="02020603050405020304" pitchFamily="18" charset="0"/>
              </a:rPr>
              <a:t>Generic Domain</a:t>
            </a:r>
          </a:p>
          <a:p>
            <a:pPr marL="0" indent="0" algn="just">
              <a:lnSpc>
                <a:spcPct val="150000"/>
              </a:lnSpc>
              <a:buNone/>
            </a:pPr>
            <a:r>
              <a:rPr lang="en-US" dirty="0">
                <a:latin typeface="Times New Roman" panose="02020603050405020304" pitchFamily="18" charset="0"/>
                <a:cs typeface="Times New Roman" panose="02020603050405020304" pitchFamily="18" charset="0"/>
              </a:rPr>
              <a:t>The generic domains define registered hosts according to their generic behavior. Each node in the tree defines a domain, which is an index to the domain name space database</a:t>
            </a:r>
            <a:r>
              <a:rPr lang="en-US" b="1" dirty="0">
                <a:latin typeface="Times New Roman" panose="02020603050405020304" pitchFamily="18" charset="0"/>
                <a:cs typeface="Times New Roman" panose="02020603050405020304" pitchFamily="18" charset="0"/>
              </a:rPr>
              <a:t>.</a:t>
            </a:r>
          </a:p>
          <a:p>
            <a:pPr marL="0" indent="0" algn="just">
              <a:lnSpc>
                <a:spcPct val="150000"/>
              </a:lnSpc>
              <a:buNone/>
            </a:pPr>
            <a:r>
              <a:rPr lang="en-US" b="1" dirty="0">
                <a:latin typeface="Times New Roman" panose="02020603050405020304" pitchFamily="18" charset="0"/>
                <a:cs typeface="Times New Roman" panose="02020603050405020304" pitchFamily="18" charset="0"/>
              </a:rPr>
              <a:t>Country Domains</a:t>
            </a:r>
          </a:p>
          <a:p>
            <a:pPr marL="0" indent="0" algn="just">
              <a:lnSpc>
                <a:spcPct val="150000"/>
              </a:lnSpc>
              <a:buNone/>
            </a:pPr>
            <a:r>
              <a:rPr lang="en-US" dirty="0">
                <a:latin typeface="Times New Roman" panose="02020603050405020304" pitchFamily="18" charset="0"/>
                <a:cs typeface="Times New Roman" panose="02020603050405020304" pitchFamily="18" charset="0"/>
              </a:rPr>
              <a:t> The country domains section uses two-character country abbreviations (e.g., us for United States). Second labels can be organizational, or they can be more specific, national designations. The United States, for example, uses state abbreviations as a subdivision of us (e.g., ca.us.)</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003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1D0A-29ED-F528-968E-72C0E68D9D60}"/>
              </a:ext>
            </a:extLst>
          </p:cNvPr>
          <p:cNvSpPr>
            <a:spLocks noGrp="1"/>
          </p:cNvSpPr>
          <p:nvPr>
            <p:ph type="title"/>
          </p:nvPr>
        </p:nvSpPr>
        <p:spPr>
          <a:xfrm>
            <a:off x="684212" y="7091679"/>
            <a:ext cx="8534400" cy="518160"/>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B0555E6D-FE9C-FC8A-6974-2ADB486A2144}"/>
              </a:ext>
            </a:extLst>
          </p:cNvPr>
          <p:cNvSpPr>
            <a:spLocks noGrp="1"/>
          </p:cNvSpPr>
          <p:nvPr>
            <p:ph idx="1"/>
          </p:nvPr>
        </p:nvSpPr>
        <p:spPr>
          <a:xfrm>
            <a:off x="152400" y="685800"/>
            <a:ext cx="11694160" cy="6060440"/>
          </a:xfrm>
        </p:spPr>
        <p:txBody>
          <a:bodyPr/>
          <a:lstStyle/>
          <a:p>
            <a:pPr marL="0" indent="0" algn="just">
              <a:buNone/>
            </a:pPr>
            <a:r>
              <a:rPr lang="en-IN" b="1" dirty="0">
                <a:latin typeface="Times New Roman" panose="02020603050405020304" pitchFamily="18" charset="0"/>
                <a:cs typeface="Times New Roman" panose="02020603050405020304" pitchFamily="18" charset="0"/>
              </a:rPr>
              <a:t>Inverse Domain</a:t>
            </a:r>
          </a:p>
          <a:p>
            <a:pPr marL="0" indent="0" algn="just">
              <a:buNone/>
            </a:pPr>
            <a:r>
              <a:rPr lang="en-US" dirty="0">
                <a:latin typeface="Times New Roman" panose="02020603050405020304" pitchFamily="18" charset="0"/>
                <a:cs typeface="Times New Roman" panose="02020603050405020304" pitchFamily="18" charset="0"/>
              </a:rPr>
              <a:t>The inverse domain is used to map an address to a name. This may happen, for example, when a server has received a request from a client to do a task. Although the server has a file that contains a list of authorized clients, only the IP address of the client (extracted from the received IP packet) is listed. The server asks its resolver to send a query to the DNS server to map an address to a name to determine if the client is on the authorized list. This type of query is called an inverse or pointer (PTR) query. To handle a pointer query, the inverse domain is added to the domain name space with the first-level node called </a:t>
            </a:r>
            <a:r>
              <a:rPr lang="en-US" dirty="0" err="1">
                <a:latin typeface="Times New Roman" panose="02020603050405020304" pitchFamily="18" charset="0"/>
                <a:cs typeface="Times New Roman" panose="02020603050405020304" pitchFamily="18" charset="0"/>
              </a:rPr>
              <a:t>arpa</a:t>
            </a:r>
            <a:r>
              <a:rPr lang="en-US" dirty="0">
                <a:latin typeface="Times New Roman" panose="02020603050405020304" pitchFamily="18" charset="0"/>
                <a:cs typeface="Times New Roman" panose="02020603050405020304" pitchFamily="18" charset="0"/>
              </a:rPr>
              <a:t> (for historical reasons). The second level is also one single node named in-</a:t>
            </a:r>
            <a:r>
              <a:rPr lang="en-US" dirty="0" err="1">
                <a:latin typeface="Times New Roman" panose="02020603050405020304" pitchFamily="18" charset="0"/>
                <a:cs typeface="Times New Roman" panose="02020603050405020304" pitchFamily="18" charset="0"/>
              </a:rPr>
              <a:t>addr</a:t>
            </a:r>
            <a:r>
              <a:rPr lang="en-US" dirty="0">
                <a:latin typeface="Times New Roman" panose="02020603050405020304" pitchFamily="18" charset="0"/>
                <a:cs typeface="Times New Roman" panose="02020603050405020304" pitchFamily="18" charset="0"/>
              </a:rPr>
              <a:t> (for inverse address). The rest of the domain defines IP addresses. The servers that handle the inverse domain are also hierarchical. This means the net id part of the address should be at a higher level than the sub net id part, and the sub net id par</a:t>
            </a:r>
            <a:r>
              <a:rPr lang="en-IN" dirty="0">
                <a:latin typeface="Times New Roman" panose="02020603050405020304" pitchFamily="18" charset="0"/>
                <a:cs typeface="Times New Roman" panose="02020603050405020304" pitchFamily="18" charset="0"/>
              </a:rPr>
              <a:t>t </a:t>
            </a:r>
            <a:r>
              <a:rPr lang="en-US" dirty="0">
                <a:latin typeface="Times New Roman" panose="02020603050405020304" pitchFamily="18" charset="0"/>
                <a:cs typeface="Times New Roman" panose="02020603050405020304" pitchFamily="18" charset="0"/>
              </a:rPr>
              <a:t>higher than the host id part. In this way, a server serving the whole site is at a higher level than the servers serving each subnet. This configuration makes the domain look inverted when compared to a generic or country domain. To follow the convention of reading the domain labels from the bottom to the top, an IF address such as 132.34.45.121 (a class B address with net id 132.34) is read as 121.45.34.132.in-addr. </a:t>
            </a:r>
            <a:r>
              <a:rPr lang="en-US" dirty="0" err="1">
                <a:latin typeface="Times New Roman" panose="02020603050405020304" pitchFamily="18" charset="0"/>
                <a:cs typeface="Times New Roman" panose="02020603050405020304" pitchFamily="18" charset="0"/>
              </a:rPr>
              <a:t>arpa</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441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B0E8-7700-DE0F-8AB8-2DF3ADFC7AD0}"/>
              </a:ext>
            </a:extLst>
          </p:cNvPr>
          <p:cNvSpPr>
            <a:spLocks noGrp="1"/>
          </p:cNvSpPr>
          <p:nvPr>
            <p:ph type="title"/>
          </p:nvPr>
        </p:nvSpPr>
        <p:spPr>
          <a:xfrm flipV="1">
            <a:off x="684212" y="6700519"/>
            <a:ext cx="8534400" cy="45719"/>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C2DAF8C6-DBE2-E7E9-D396-819A6F151B9C}"/>
              </a:ext>
            </a:extLst>
          </p:cNvPr>
          <p:cNvSpPr>
            <a:spLocks noGrp="1"/>
          </p:cNvSpPr>
          <p:nvPr>
            <p:ph idx="1"/>
          </p:nvPr>
        </p:nvSpPr>
        <p:spPr>
          <a:xfrm>
            <a:off x="193040" y="91438"/>
            <a:ext cx="11765280" cy="6421122"/>
          </a:xfrm>
        </p:spPr>
        <p:txBody>
          <a:bodyPr/>
          <a:lstStyle/>
          <a:p>
            <a:pPr marL="0" indent="0">
              <a:buNone/>
            </a:pPr>
            <a:endParaRPr lang="en-IN" b="1" u="sng" dirty="0">
              <a:latin typeface="Times New Roman" panose="02020603050405020304" pitchFamily="18" charset="0"/>
              <a:cs typeface="Times New Roman" panose="02020603050405020304" pitchFamily="18" charset="0"/>
            </a:endParaRPr>
          </a:p>
          <a:p>
            <a:pPr marL="0" indent="0">
              <a:buNone/>
            </a:pPr>
            <a:endParaRPr lang="en-IN" b="1" u="sng" dirty="0">
              <a:latin typeface="Times New Roman" panose="02020603050405020304" pitchFamily="18" charset="0"/>
              <a:cs typeface="Times New Roman" panose="02020603050405020304" pitchFamily="18" charset="0"/>
            </a:endParaRPr>
          </a:p>
        </p:txBody>
      </p:sp>
      <p:pic>
        <p:nvPicPr>
          <p:cNvPr id="4" name="Google Shape;916;p146">
            <a:extLst>
              <a:ext uri="{FF2B5EF4-FFF2-40B4-BE49-F238E27FC236}">
                <a16:creationId xmlns:a16="http://schemas.microsoft.com/office/drawing/2014/main" id="{ADE6425D-0294-5DC1-B9F0-CAB09EFA88FD}"/>
              </a:ext>
            </a:extLst>
          </p:cNvPr>
          <p:cNvPicPr preferRelativeResize="0"/>
          <p:nvPr/>
        </p:nvPicPr>
        <p:blipFill rotWithShape="1">
          <a:blip r:embed="rId2">
            <a:alphaModFix/>
          </a:blip>
          <a:srcRect/>
          <a:stretch/>
        </p:blipFill>
        <p:spPr>
          <a:xfrm>
            <a:off x="2157176" y="843280"/>
            <a:ext cx="6387384" cy="4673600"/>
          </a:xfrm>
          <a:prstGeom prst="rect">
            <a:avLst/>
          </a:prstGeom>
          <a:noFill/>
          <a:ln>
            <a:noFill/>
          </a:ln>
        </p:spPr>
      </p:pic>
    </p:spTree>
    <p:extLst>
      <p:ext uri="{BB962C8B-B14F-4D97-AF65-F5344CB8AC3E}">
        <p14:creationId xmlns:p14="http://schemas.microsoft.com/office/powerpoint/2010/main" val="308333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6E3A-69AC-57A1-A53F-E432FCE2842B}"/>
              </a:ext>
            </a:extLst>
          </p:cNvPr>
          <p:cNvSpPr>
            <a:spLocks noGrp="1"/>
          </p:cNvSpPr>
          <p:nvPr>
            <p:ph type="title"/>
          </p:nvPr>
        </p:nvSpPr>
        <p:spPr/>
        <p:txBody>
          <a:bodyPr/>
          <a:lstStyle/>
          <a:p>
            <a:endParaRPr lang="en-IN"/>
          </a:p>
        </p:txBody>
      </p:sp>
      <p:pic>
        <p:nvPicPr>
          <p:cNvPr id="4" name="Google Shape;928;p148">
            <a:extLst>
              <a:ext uri="{FF2B5EF4-FFF2-40B4-BE49-F238E27FC236}">
                <a16:creationId xmlns:a16="http://schemas.microsoft.com/office/drawing/2014/main" id="{30F66DD0-7C73-5105-68CC-954475621B81}"/>
              </a:ext>
            </a:extLst>
          </p:cNvPr>
          <p:cNvPicPr preferRelativeResize="0">
            <a:picLocks noGrp="1"/>
          </p:cNvPicPr>
          <p:nvPr>
            <p:ph idx="1"/>
          </p:nvPr>
        </p:nvPicPr>
        <p:blipFill rotWithShape="1">
          <a:blip r:embed="rId2">
            <a:alphaModFix/>
          </a:blip>
          <a:srcRect/>
          <a:stretch/>
        </p:blipFill>
        <p:spPr>
          <a:xfrm>
            <a:off x="2304733" y="396215"/>
            <a:ext cx="4441507" cy="3948906"/>
          </a:xfrm>
          <a:prstGeom prst="rect">
            <a:avLst/>
          </a:prstGeom>
          <a:noFill/>
          <a:ln>
            <a:noFill/>
          </a:ln>
        </p:spPr>
      </p:pic>
    </p:spTree>
    <p:extLst>
      <p:ext uri="{BB962C8B-B14F-4D97-AF65-F5344CB8AC3E}">
        <p14:creationId xmlns:p14="http://schemas.microsoft.com/office/powerpoint/2010/main" val="154818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0D376-38D6-7247-62DA-2FC1EA8F119A}"/>
              </a:ext>
            </a:extLst>
          </p:cNvPr>
          <p:cNvSpPr>
            <a:spLocks noGrp="1"/>
          </p:cNvSpPr>
          <p:nvPr>
            <p:ph type="title"/>
          </p:nvPr>
        </p:nvSpPr>
        <p:spPr>
          <a:xfrm>
            <a:off x="633412" y="182880"/>
            <a:ext cx="8534400" cy="528319"/>
          </a:xfrm>
        </p:spPr>
        <p:txBody>
          <a:bodyPr>
            <a:noAutofit/>
          </a:bodyPr>
          <a:lstStyle/>
          <a:p>
            <a:pPr algn="ctr"/>
            <a:r>
              <a:rPr lang="en-IN" sz="6000" b="1" u="sng" dirty="0">
                <a:latin typeface="Times New Roman" panose="02020603050405020304" pitchFamily="18" charset="0"/>
                <a:cs typeface="Times New Roman" panose="02020603050405020304" pitchFamily="18" charset="0"/>
              </a:rPr>
              <a:t>CONTENTS</a:t>
            </a:r>
          </a:p>
        </p:txBody>
      </p:sp>
      <p:sp>
        <p:nvSpPr>
          <p:cNvPr id="3" name="Content Placeholder 2">
            <a:extLst>
              <a:ext uri="{FF2B5EF4-FFF2-40B4-BE49-F238E27FC236}">
                <a16:creationId xmlns:a16="http://schemas.microsoft.com/office/drawing/2014/main" id="{372ED98F-FA82-BC56-8510-83A2A8F644CC}"/>
              </a:ext>
            </a:extLst>
          </p:cNvPr>
          <p:cNvSpPr>
            <a:spLocks noGrp="1"/>
          </p:cNvSpPr>
          <p:nvPr>
            <p:ph idx="1"/>
          </p:nvPr>
        </p:nvSpPr>
        <p:spPr>
          <a:xfrm>
            <a:off x="111760" y="995680"/>
            <a:ext cx="11958320" cy="5791200"/>
          </a:xfrm>
        </p:spPr>
        <p:txBody>
          <a:bodyPr/>
          <a:lstStyle/>
          <a:p>
            <a:pPr marL="0" indent="0">
              <a:buNone/>
            </a:pPr>
            <a:r>
              <a:rPr lang="en-IN" dirty="0">
                <a:latin typeface="Times New Roman" panose="02020603050405020304" pitchFamily="18" charset="0"/>
                <a:cs typeface="Times New Roman" panose="02020603050405020304" pitchFamily="18" charset="0"/>
              </a:rPr>
              <a:t>Introduction</a:t>
            </a:r>
          </a:p>
          <a:p>
            <a:pPr marL="0" indent="0">
              <a:buNone/>
            </a:pPr>
            <a:r>
              <a:rPr lang="en-IN" dirty="0">
                <a:latin typeface="Times New Roman" panose="02020603050405020304" pitchFamily="18" charset="0"/>
                <a:cs typeface="Times New Roman" panose="02020603050405020304" pitchFamily="18" charset="0"/>
              </a:rPr>
              <a:t>Name Space</a:t>
            </a:r>
          </a:p>
          <a:p>
            <a:pPr marL="0" indent="0">
              <a:buNone/>
            </a:pPr>
            <a:r>
              <a:rPr lang="en-IN" dirty="0">
                <a:latin typeface="Times New Roman" panose="02020603050405020304" pitchFamily="18" charset="0"/>
                <a:cs typeface="Times New Roman" panose="02020603050405020304" pitchFamily="18" charset="0"/>
              </a:rPr>
              <a:t>Domain Name Space</a:t>
            </a:r>
          </a:p>
          <a:p>
            <a:pPr marL="0" indent="0">
              <a:buNone/>
            </a:pPr>
            <a:r>
              <a:rPr lang="en-IN" dirty="0">
                <a:latin typeface="Times New Roman" panose="02020603050405020304" pitchFamily="18" charset="0"/>
                <a:cs typeface="Times New Roman" panose="02020603050405020304" pitchFamily="18" charset="0"/>
              </a:rPr>
              <a:t>Distribution of name space</a:t>
            </a:r>
          </a:p>
          <a:p>
            <a:pPr marL="0" indent="0">
              <a:buNone/>
            </a:pPr>
            <a:r>
              <a:rPr lang="en-IN" dirty="0">
                <a:latin typeface="Times New Roman" panose="02020603050405020304" pitchFamily="18" charset="0"/>
                <a:cs typeface="Times New Roman" panose="02020603050405020304" pitchFamily="18" charset="0"/>
              </a:rPr>
              <a:t>DNS in the internet</a:t>
            </a:r>
          </a:p>
          <a:p>
            <a:pPr marL="0" indent="0">
              <a:buNone/>
            </a:pPr>
            <a:r>
              <a:rPr lang="en-IN" dirty="0">
                <a:latin typeface="Times New Roman" panose="02020603050405020304" pitchFamily="18" charset="0"/>
                <a:cs typeface="Times New Roman" panose="02020603050405020304" pitchFamily="18" charset="0"/>
              </a:rPr>
              <a:t>Resolution</a:t>
            </a:r>
          </a:p>
          <a:p>
            <a:pPr marL="0" indent="0">
              <a:buNone/>
            </a:pPr>
            <a:r>
              <a:rPr lang="en-IN" dirty="0">
                <a:latin typeface="Times New Roman" panose="02020603050405020304" pitchFamily="18" charset="0"/>
                <a:cs typeface="Times New Roman" panose="02020603050405020304" pitchFamily="18" charset="0"/>
              </a:rPr>
              <a:t>Types of resolution</a:t>
            </a:r>
          </a:p>
          <a:p>
            <a:pPr marL="0" indent="0">
              <a:buNone/>
            </a:pPr>
            <a:r>
              <a:rPr lang="en-IN" dirty="0">
                <a:latin typeface="Times New Roman" panose="02020603050405020304" pitchFamily="18" charset="0"/>
                <a:cs typeface="Times New Roman" panose="02020603050405020304" pitchFamily="18" charset="0"/>
              </a:rPr>
              <a:t>DDNS</a:t>
            </a:r>
          </a:p>
          <a:p>
            <a:pPr marL="0" indent="0">
              <a:buNone/>
            </a:pPr>
            <a:r>
              <a:rPr lang="en-IN"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497481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2AF9-A839-0FBB-EAD0-FF4B8EA82683}"/>
              </a:ext>
            </a:extLst>
          </p:cNvPr>
          <p:cNvSpPr>
            <a:spLocks noGrp="1"/>
          </p:cNvSpPr>
          <p:nvPr>
            <p:ph type="title"/>
          </p:nvPr>
        </p:nvSpPr>
        <p:spPr>
          <a:xfrm flipV="1">
            <a:off x="684212" y="6502399"/>
            <a:ext cx="8534400" cy="355600"/>
          </a:xfrm>
        </p:spPr>
        <p:txBody>
          <a:bodyPr>
            <a:normAutofit fontScale="90000"/>
          </a:bodyPr>
          <a:lstStyle/>
          <a:p>
            <a:endParaRPr lang="en-IN" dirty="0"/>
          </a:p>
        </p:txBody>
      </p:sp>
      <p:pic>
        <p:nvPicPr>
          <p:cNvPr id="5" name="Content Placeholder 4">
            <a:extLst>
              <a:ext uri="{FF2B5EF4-FFF2-40B4-BE49-F238E27FC236}">
                <a16:creationId xmlns:a16="http://schemas.microsoft.com/office/drawing/2014/main" id="{ABE4B3AF-EA6A-103F-5874-9CC5CA180553}"/>
              </a:ext>
            </a:extLst>
          </p:cNvPr>
          <p:cNvPicPr>
            <a:picLocks noGrp="1" noChangeAspect="1"/>
          </p:cNvPicPr>
          <p:nvPr>
            <p:ph idx="1"/>
          </p:nvPr>
        </p:nvPicPr>
        <p:blipFill>
          <a:blip r:embed="rId2"/>
          <a:stretch>
            <a:fillRect/>
          </a:stretch>
        </p:blipFill>
        <p:spPr>
          <a:xfrm>
            <a:off x="3184244" y="162243"/>
            <a:ext cx="5823511" cy="6208712"/>
          </a:xfrm>
        </p:spPr>
      </p:pic>
    </p:spTree>
    <p:extLst>
      <p:ext uri="{BB962C8B-B14F-4D97-AF65-F5344CB8AC3E}">
        <p14:creationId xmlns:p14="http://schemas.microsoft.com/office/powerpoint/2010/main" val="1478834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5402-CA83-27A0-62EE-F8635A5414D5}"/>
              </a:ext>
            </a:extLst>
          </p:cNvPr>
          <p:cNvSpPr>
            <a:spLocks noGrp="1"/>
          </p:cNvSpPr>
          <p:nvPr>
            <p:ph type="title"/>
          </p:nvPr>
        </p:nvSpPr>
        <p:spPr>
          <a:xfrm>
            <a:off x="684212" y="81281"/>
            <a:ext cx="8534400" cy="604520"/>
          </a:xfrm>
        </p:spPr>
        <p:txBody>
          <a:bodyPr>
            <a:noAutofit/>
          </a:bodyPr>
          <a:lstStyle/>
          <a:p>
            <a:pPr algn="ctr"/>
            <a:r>
              <a:rPr lang="en-IN" sz="6000" b="1" dirty="0">
                <a:latin typeface="Times New Roman" panose="02020603050405020304" pitchFamily="18" charset="0"/>
                <a:cs typeface="Times New Roman" panose="02020603050405020304" pitchFamily="18" charset="0"/>
              </a:rPr>
              <a:t>resolution</a:t>
            </a:r>
          </a:p>
        </p:txBody>
      </p:sp>
      <p:sp>
        <p:nvSpPr>
          <p:cNvPr id="3" name="Content Placeholder 2">
            <a:extLst>
              <a:ext uri="{FF2B5EF4-FFF2-40B4-BE49-F238E27FC236}">
                <a16:creationId xmlns:a16="http://schemas.microsoft.com/office/drawing/2014/main" id="{B8307644-6836-FC30-8D92-7FCBDACC2C18}"/>
              </a:ext>
            </a:extLst>
          </p:cNvPr>
          <p:cNvSpPr>
            <a:spLocks noGrp="1"/>
          </p:cNvSpPr>
          <p:nvPr>
            <p:ph idx="1"/>
          </p:nvPr>
        </p:nvSpPr>
        <p:spPr>
          <a:xfrm>
            <a:off x="132080" y="802640"/>
            <a:ext cx="11866880" cy="5852160"/>
          </a:xfrm>
        </p:spPr>
        <p:txBody>
          <a:bodyPr/>
          <a:lstStyle/>
          <a:p>
            <a:pPr algn="just">
              <a:lnSpc>
                <a:spcPct val="150000"/>
              </a:lnSpc>
            </a:pPr>
            <a:r>
              <a:rPr lang="en-IN" dirty="0">
                <a:latin typeface="Times New Roman" panose="02020603050405020304" pitchFamily="18" charset="0"/>
                <a:cs typeface="Times New Roman" panose="02020603050405020304" pitchFamily="18" charset="0"/>
              </a:rPr>
              <a:t>Mapping a name to an address is called </a:t>
            </a:r>
            <a:r>
              <a:rPr lang="en-IN" dirty="0">
                <a:solidFill>
                  <a:srgbClr val="FF0000"/>
                </a:solidFill>
                <a:latin typeface="Times New Roman" panose="02020603050405020304" pitchFamily="18" charset="0"/>
                <a:cs typeface="Times New Roman" panose="02020603050405020304" pitchFamily="18" charset="0"/>
              </a:rPr>
              <a:t>Name-address Resolution</a:t>
            </a:r>
          </a:p>
          <a:p>
            <a:pPr algn="just">
              <a:lnSpc>
                <a:spcPct val="150000"/>
              </a:lnSpc>
            </a:pPr>
            <a:r>
              <a:rPr lang="en-IN" dirty="0">
                <a:latin typeface="Times New Roman" panose="02020603050405020304" pitchFamily="18" charset="0"/>
                <a:cs typeface="Times New Roman" panose="02020603050405020304" pitchFamily="18" charset="0"/>
              </a:rPr>
              <a:t>DNS is designed as a </a:t>
            </a:r>
            <a:r>
              <a:rPr lang="en-IN" dirty="0">
                <a:solidFill>
                  <a:srgbClr val="FF0000"/>
                </a:solidFill>
                <a:latin typeface="Times New Roman" panose="02020603050405020304" pitchFamily="18" charset="0"/>
                <a:cs typeface="Times New Roman" panose="02020603050405020304" pitchFamily="18" charset="0"/>
              </a:rPr>
              <a:t>client-server application</a:t>
            </a:r>
          </a:p>
          <a:p>
            <a:pPr algn="just">
              <a:lnSpc>
                <a:spcPct val="150000"/>
              </a:lnSpc>
            </a:pPr>
            <a:r>
              <a:rPr lang="en-IN" dirty="0">
                <a:latin typeface="Times New Roman" panose="02020603050405020304" pitchFamily="18" charset="0"/>
                <a:cs typeface="Times New Roman" panose="02020603050405020304" pitchFamily="18" charset="0"/>
              </a:rPr>
              <a:t>A hosts that </a:t>
            </a:r>
            <a:r>
              <a:rPr lang="en-IN" dirty="0">
                <a:solidFill>
                  <a:srgbClr val="FF0000"/>
                </a:solidFill>
                <a:latin typeface="Times New Roman" panose="02020603050405020304" pitchFamily="18" charset="0"/>
                <a:cs typeface="Times New Roman" panose="02020603050405020304" pitchFamily="18" charset="0"/>
              </a:rPr>
              <a:t>needs to map an address </a:t>
            </a:r>
            <a:r>
              <a:rPr lang="en-IN" dirty="0">
                <a:latin typeface="Times New Roman" panose="02020603050405020304" pitchFamily="18" charset="0"/>
                <a:cs typeface="Times New Roman" panose="02020603050405020304" pitchFamily="18" charset="0"/>
              </a:rPr>
              <a:t>to a name or a name to an address calls a DNS client called a </a:t>
            </a:r>
            <a:r>
              <a:rPr lang="en-IN" dirty="0">
                <a:solidFill>
                  <a:srgbClr val="FF0000"/>
                </a:solidFill>
                <a:latin typeface="Times New Roman" panose="02020603050405020304" pitchFamily="18" charset="0"/>
                <a:cs typeface="Times New Roman" panose="02020603050405020304" pitchFamily="18" charset="0"/>
              </a:rPr>
              <a:t>Resolver</a:t>
            </a:r>
          </a:p>
          <a:p>
            <a:pPr algn="just">
              <a:lnSpc>
                <a:spcPct val="150000"/>
              </a:lnSpc>
            </a:pPr>
            <a:r>
              <a:rPr lang="en-IN" dirty="0">
                <a:latin typeface="Times New Roman" panose="02020603050405020304" pitchFamily="18" charset="0"/>
                <a:cs typeface="Times New Roman" panose="02020603050405020304" pitchFamily="18" charset="0"/>
              </a:rPr>
              <a:t>The resolver accesses the </a:t>
            </a:r>
            <a:r>
              <a:rPr lang="en-IN" dirty="0">
                <a:solidFill>
                  <a:srgbClr val="FF0000"/>
                </a:solidFill>
                <a:latin typeface="Times New Roman" panose="02020603050405020304" pitchFamily="18" charset="0"/>
                <a:cs typeface="Times New Roman" panose="02020603050405020304" pitchFamily="18" charset="0"/>
              </a:rPr>
              <a:t>closest DNS</a:t>
            </a:r>
            <a:r>
              <a:rPr lang="en-IN" dirty="0">
                <a:latin typeface="Times New Roman" panose="02020603050405020304" pitchFamily="18" charset="0"/>
                <a:cs typeface="Times New Roman" panose="02020603050405020304" pitchFamily="18" charset="0"/>
              </a:rPr>
              <a:t> server with a mapping request</a:t>
            </a:r>
          </a:p>
          <a:p>
            <a:pPr algn="just">
              <a:lnSpc>
                <a:spcPct val="150000"/>
              </a:lnSpc>
            </a:pPr>
            <a:r>
              <a:rPr lang="en-IN" dirty="0">
                <a:latin typeface="Times New Roman" panose="02020603050405020304" pitchFamily="18" charset="0"/>
                <a:cs typeface="Times New Roman" panose="02020603050405020304" pitchFamily="18" charset="0"/>
              </a:rPr>
              <a:t>If server </a:t>
            </a:r>
            <a:r>
              <a:rPr lang="en-IN" dirty="0">
                <a:solidFill>
                  <a:srgbClr val="FF0000"/>
                </a:solidFill>
                <a:latin typeface="Times New Roman" panose="02020603050405020304" pitchFamily="18" charset="0"/>
                <a:cs typeface="Times New Roman" panose="02020603050405020304" pitchFamily="18" charset="0"/>
              </a:rPr>
              <a:t>has information</a:t>
            </a:r>
            <a:r>
              <a:rPr lang="en-IN" dirty="0">
                <a:latin typeface="Times New Roman" panose="02020603050405020304" pitchFamily="18" charset="0"/>
                <a:cs typeface="Times New Roman" panose="02020603050405020304" pitchFamily="18" charset="0"/>
              </a:rPr>
              <a:t>, it satisfies the resolver; otherwise, it either </a:t>
            </a:r>
            <a:r>
              <a:rPr lang="en-IN" dirty="0">
                <a:solidFill>
                  <a:srgbClr val="FF0000"/>
                </a:solidFill>
                <a:latin typeface="Times New Roman" panose="02020603050405020304" pitchFamily="18" charset="0"/>
                <a:cs typeface="Times New Roman" panose="02020603050405020304" pitchFamily="18" charset="0"/>
              </a:rPr>
              <a:t>refers</a:t>
            </a:r>
            <a:r>
              <a:rPr lang="en-IN" dirty="0">
                <a:latin typeface="Times New Roman" panose="02020603050405020304" pitchFamily="18" charset="0"/>
                <a:cs typeface="Times New Roman" panose="02020603050405020304" pitchFamily="18" charset="0"/>
              </a:rPr>
              <a:t> the resolver to other servers or asks other servers to provide the information</a:t>
            </a:r>
          </a:p>
          <a:p>
            <a:pPr algn="just">
              <a:lnSpc>
                <a:spcPct val="150000"/>
              </a:lnSpc>
            </a:pPr>
            <a:r>
              <a:rPr lang="en-IN" dirty="0">
                <a:latin typeface="Times New Roman" panose="02020603050405020304" pitchFamily="18" charset="0"/>
                <a:cs typeface="Times New Roman" panose="02020603050405020304" pitchFamily="18" charset="0"/>
              </a:rPr>
              <a:t>After the resolver </a:t>
            </a:r>
            <a:r>
              <a:rPr lang="en-IN" dirty="0">
                <a:solidFill>
                  <a:srgbClr val="FF0000"/>
                </a:solidFill>
                <a:latin typeface="Times New Roman" panose="02020603050405020304" pitchFamily="18" charset="0"/>
                <a:cs typeface="Times New Roman" panose="02020603050405020304" pitchFamily="18" charset="0"/>
              </a:rPr>
              <a:t>receives the mapping</a:t>
            </a:r>
            <a:r>
              <a:rPr lang="en-IN" dirty="0">
                <a:latin typeface="Times New Roman" panose="02020603050405020304" pitchFamily="18" charset="0"/>
                <a:cs typeface="Times New Roman" panose="02020603050405020304" pitchFamily="18" charset="0"/>
              </a:rPr>
              <a:t>, it </a:t>
            </a:r>
            <a:r>
              <a:rPr lang="en-IN" dirty="0">
                <a:solidFill>
                  <a:srgbClr val="FF0000"/>
                </a:solidFill>
                <a:latin typeface="Times New Roman" panose="02020603050405020304" pitchFamily="18" charset="0"/>
                <a:cs typeface="Times New Roman" panose="02020603050405020304" pitchFamily="18" charset="0"/>
              </a:rPr>
              <a:t>interprets</a:t>
            </a:r>
            <a:r>
              <a:rPr lang="en-IN" dirty="0">
                <a:latin typeface="Times New Roman" panose="02020603050405020304" pitchFamily="18" charset="0"/>
                <a:cs typeface="Times New Roman" panose="02020603050405020304" pitchFamily="18" charset="0"/>
              </a:rPr>
              <a:t> the response to see if it is a real resolution or </a:t>
            </a:r>
            <a:r>
              <a:rPr lang="en-IN" dirty="0">
                <a:solidFill>
                  <a:srgbClr val="FF0000"/>
                </a:solidFill>
                <a:latin typeface="Times New Roman" panose="02020603050405020304" pitchFamily="18" charset="0"/>
                <a:cs typeface="Times New Roman" panose="02020603050405020304" pitchFamily="18" charset="0"/>
              </a:rPr>
              <a:t>an error</a:t>
            </a:r>
            <a:r>
              <a:rPr lang="en-IN" dirty="0">
                <a:latin typeface="Times New Roman" panose="02020603050405020304" pitchFamily="18" charset="0"/>
                <a:cs typeface="Times New Roman" panose="02020603050405020304" pitchFamily="18" charset="0"/>
              </a:rPr>
              <a:t> and finally delivers the result to the process that requested it</a:t>
            </a:r>
          </a:p>
          <a:p>
            <a:pPr algn="just">
              <a:lnSpc>
                <a:spcPct val="150000"/>
              </a:lnSpc>
            </a:pPr>
            <a:r>
              <a:rPr lang="en-IN" dirty="0">
                <a:latin typeface="Times New Roman" panose="02020603050405020304" pitchFamily="18" charset="0"/>
                <a:cs typeface="Times New Roman" panose="02020603050405020304" pitchFamily="18" charset="0"/>
              </a:rPr>
              <a:t>Resolution is 2 types: Recursive and iterative resolution</a:t>
            </a:r>
          </a:p>
        </p:txBody>
      </p:sp>
    </p:spTree>
    <p:extLst>
      <p:ext uri="{BB962C8B-B14F-4D97-AF65-F5344CB8AC3E}">
        <p14:creationId xmlns:p14="http://schemas.microsoft.com/office/powerpoint/2010/main" val="606477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9B87-F52D-7896-D558-4E2EEC1A167B}"/>
              </a:ext>
            </a:extLst>
          </p:cNvPr>
          <p:cNvSpPr>
            <a:spLocks noGrp="1"/>
          </p:cNvSpPr>
          <p:nvPr>
            <p:ph type="title"/>
          </p:nvPr>
        </p:nvSpPr>
        <p:spPr>
          <a:xfrm>
            <a:off x="684212" y="6634480"/>
            <a:ext cx="8534400" cy="223520"/>
          </a:xfrm>
        </p:spPr>
        <p:txBody>
          <a:bodyPr>
            <a:normAutofit fontScale="90000"/>
          </a:bodyPr>
          <a:lstStyle/>
          <a:p>
            <a:endParaRPr lang="en-IN" dirty="0"/>
          </a:p>
        </p:txBody>
      </p:sp>
      <p:pic>
        <p:nvPicPr>
          <p:cNvPr id="5" name="Content Placeholder 4">
            <a:extLst>
              <a:ext uri="{FF2B5EF4-FFF2-40B4-BE49-F238E27FC236}">
                <a16:creationId xmlns:a16="http://schemas.microsoft.com/office/drawing/2014/main" id="{924BB005-67C9-19D6-4F01-FEB656EBDE3F}"/>
              </a:ext>
            </a:extLst>
          </p:cNvPr>
          <p:cNvPicPr>
            <a:picLocks noGrp="1" noChangeAspect="1"/>
          </p:cNvPicPr>
          <p:nvPr>
            <p:ph idx="1"/>
          </p:nvPr>
        </p:nvPicPr>
        <p:blipFill>
          <a:blip r:embed="rId2"/>
          <a:stretch>
            <a:fillRect/>
          </a:stretch>
        </p:blipFill>
        <p:spPr>
          <a:xfrm>
            <a:off x="3173676" y="0"/>
            <a:ext cx="5641449" cy="6442075"/>
          </a:xfrm>
        </p:spPr>
      </p:pic>
    </p:spTree>
    <p:extLst>
      <p:ext uri="{BB962C8B-B14F-4D97-AF65-F5344CB8AC3E}">
        <p14:creationId xmlns:p14="http://schemas.microsoft.com/office/powerpoint/2010/main" val="575224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4189-A197-102A-0C24-9CA825F621EE}"/>
              </a:ext>
            </a:extLst>
          </p:cNvPr>
          <p:cNvSpPr>
            <a:spLocks noGrp="1"/>
          </p:cNvSpPr>
          <p:nvPr>
            <p:ph type="title"/>
          </p:nvPr>
        </p:nvSpPr>
        <p:spPr>
          <a:xfrm>
            <a:off x="684212" y="6532880"/>
            <a:ext cx="8534400" cy="233680"/>
          </a:xfrm>
        </p:spPr>
        <p:txBody>
          <a:bodyPr>
            <a:normAutofit fontScale="90000"/>
          </a:bodyPr>
          <a:lstStyle/>
          <a:p>
            <a:endParaRPr lang="en-IN" dirty="0"/>
          </a:p>
        </p:txBody>
      </p:sp>
      <p:pic>
        <p:nvPicPr>
          <p:cNvPr id="5" name="Content Placeholder 4">
            <a:extLst>
              <a:ext uri="{FF2B5EF4-FFF2-40B4-BE49-F238E27FC236}">
                <a16:creationId xmlns:a16="http://schemas.microsoft.com/office/drawing/2014/main" id="{C9B8D964-0687-139E-197A-CFE6B830CAC5}"/>
              </a:ext>
            </a:extLst>
          </p:cNvPr>
          <p:cNvPicPr>
            <a:picLocks noGrp="1" noChangeAspect="1"/>
          </p:cNvPicPr>
          <p:nvPr>
            <p:ph idx="1"/>
          </p:nvPr>
        </p:nvPicPr>
        <p:blipFill>
          <a:blip r:embed="rId2"/>
          <a:stretch>
            <a:fillRect/>
          </a:stretch>
        </p:blipFill>
        <p:spPr>
          <a:xfrm>
            <a:off x="2948006" y="92075"/>
            <a:ext cx="6254713" cy="6156325"/>
          </a:xfrm>
        </p:spPr>
      </p:pic>
    </p:spTree>
    <p:extLst>
      <p:ext uri="{BB962C8B-B14F-4D97-AF65-F5344CB8AC3E}">
        <p14:creationId xmlns:p14="http://schemas.microsoft.com/office/powerpoint/2010/main" val="3852763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C5DC-6DBA-41F5-4560-867A011E14AB}"/>
              </a:ext>
            </a:extLst>
          </p:cNvPr>
          <p:cNvSpPr>
            <a:spLocks noGrp="1"/>
          </p:cNvSpPr>
          <p:nvPr>
            <p:ph type="title"/>
          </p:nvPr>
        </p:nvSpPr>
        <p:spPr>
          <a:xfrm flipV="1">
            <a:off x="684212" y="6786879"/>
            <a:ext cx="8534400" cy="182880"/>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D88CCB6E-90FD-DC6B-EA8F-0E82AB55B85E}"/>
              </a:ext>
            </a:extLst>
          </p:cNvPr>
          <p:cNvSpPr>
            <a:spLocks noGrp="1"/>
          </p:cNvSpPr>
          <p:nvPr>
            <p:ph idx="1"/>
          </p:nvPr>
        </p:nvSpPr>
        <p:spPr>
          <a:xfrm>
            <a:off x="101600" y="71120"/>
            <a:ext cx="11917680" cy="6502400"/>
          </a:xfrm>
        </p:spPr>
        <p:txBody>
          <a:bodyPr/>
          <a:lstStyle/>
          <a:p>
            <a:pPr marL="0" indent="0">
              <a:buNone/>
            </a:pPr>
            <a:r>
              <a:rPr lang="en-IN" b="1" u="sng" dirty="0">
                <a:latin typeface="Times New Roman" panose="02020603050405020304" pitchFamily="18" charset="0"/>
                <a:cs typeface="Times New Roman" panose="02020603050405020304" pitchFamily="18" charset="0"/>
              </a:rPr>
              <a:t>Iterative Query</a:t>
            </a:r>
          </a:p>
          <a:p>
            <a:r>
              <a:rPr lang="en-US" dirty="0">
                <a:latin typeface="Times New Roman" panose="02020603050405020304" pitchFamily="18" charset="0"/>
                <a:cs typeface="Times New Roman" panose="02020603050405020304" pitchFamily="18" charset="0"/>
              </a:rPr>
              <a:t>contacted server replies with name of server to contact .</a:t>
            </a:r>
          </a:p>
          <a:p>
            <a:r>
              <a:rPr lang="en-US" dirty="0">
                <a:latin typeface="Times New Roman" panose="02020603050405020304" pitchFamily="18" charset="0"/>
                <a:cs typeface="Times New Roman" panose="02020603050405020304" pitchFamily="18" charset="0"/>
              </a:rPr>
              <a:t>“I don’t know this name, but ask this server”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u="sng" dirty="0">
                <a:latin typeface="Times New Roman" panose="02020603050405020304" pitchFamily="18" charset="0"/>
                <a:cs typeface="Times New Roman" panose="02020603050405020304" pitchFamily="18" charset="0"/>
              </a:rPr>
              <a:t>Recursive Query</a:t>
            </a:r>
          </a:p>
          <a:p>
            <a:r>
              <a:rPr lang="en-US" dirty="0">
                <a:latin typeface="Times New Roman" panose="02020603050405020304" pitchFamily="18" charset="0"/>
                <a:cs typeface="Times New Roman" panose="02020603050405020304" pitchFamily="18" charset="0"/>
              </a:rPr>
              <a:t>Puts burden of name resolution on contacted name</a:t>
            </a:r>
          </a:p>
          <a:p>
            <a:r>
              <a:rPr lang="en-US" dirty="0">
                <a:latin typeface="Times New Roman" panose="02020603050405020304" pitchFamily="18" charset="0"/>
                <a:cs typeface="Times New Roman" panose="02020603050405020304" pitchFamily="18" charset="0"/>
              </a:rPr>
              <a:t>Heavy load</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42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7781-AE89-B65B-3CD6-EE45FF8FA961}"/>
              </a:ext>
            </a:extLst>
          </p:cNvPr>
          <p:cNvSpPr>
            <a:spLocks noGrp="1"/>
          </p:cNvSpPr>
          <p:nvPr>
            <p:ph type="title"/>
          </p:nvPr>
        </p:nvSpPr>
        <p:spPr>
          <a:xfrm>
            <a:off x="684212" y="81280"/>
            <a:ext cx="8534400" cy="508001"/>
          </a:xfrm>
        </p:spPr>
        <p:txBody>
          <a:bodyPr>
            <a:noAutofit/>
          </a:bodyPr>
          <a:lstStyle/>
          <a:p>
            <a:pPr algn="ctr"/>
            <a:r>
              <a:rPr lang="en-IN" sz="5400" b="1" dirty="0">
                <a:latin typeface="Times New Roman" panose="02020603050405020304" pitchFamily="18" charset="0"/>
                <a:cs typeface="Times New Roman" panose="02020603050405020304" pitchFamily="18" charset="0"/>
              </a:rPr>
              <a:t>DNS  Message</a:t>
            </a:r>
          </a:p>
        </p:txBody>
      </p:sp>
      <p:sp>
        <p:nvSpPr>
          <p:cNvPr id="3" name="Content Placeholder 2">
            <a:extLst>
              <a:ext uri="{FF2B5EF4-FFF2-40B4-BE49-F238E27FC236}">
                <a16:creationId xmlns:a16="http://schemas.microsoft.com/office/drawing/2014/main" id="{9F01DCFB-090E-EDE7-5525-6547549342AE}"/>
              </a:ext>
            </a:extLst>
          </p:cNvPr>
          <p:cNvSpPr>
            <a:spLocks noGrp="1"/>
          </p:cNvSpPr>
          <p:nvPr>
            <p:ph idx="1"/>
          </p:nvPr>
        </p:nvSpPr>
        <p:spPr>
          <a:xfrm>
            <a:off x="152400" y="685800"/>
            <a:ext cx="11866880" cy="5948680"/>
          </a:xfrm>
        </p:spPr>
        <p:txBody>
          <a:bodyPr/>
          <a:lstStyle/>
          <a:p>
            <a:pPr algn="just"/>
            <a:r>
              <a:rPr lang="en-IN" dirty="0">
                <a:latin typeface="Times New Roman" panose="02020603050405020304" pitchFamily="18" charset="0"/>
                <a:cs typeface="Times New Roman" panose="02020603050405020304" pitchFamily="18" charset="0"/>
              </a:rPr>
              <a:t>To retrieve information about hosts, DBS uses 2 type of messages : </a:t>
            </a:r>
          </a:p>
          <a:p>
            <a:pPr algn="just"/>
            <a:r>
              <a:rPr lang="en-IN" dirty="0">
                <a:latin typeface="Times New Roman" panose="02020603050405020304" pitchFamily="18" charset="0"/>
                <a:cs typeface="Times New Roman" panose="02020603050405020304" pitchFamily="18" charset="0"/>
              </a:rPr>
              <a:t>Query and </a:t>
            </a:r>
          </a:p>
          <a:p>
            <a:pPr algn="just"/>
            <a:r>
              <a:rPr lang="en-IN" dirty="0">
                <a:latin typeface="Times New Roman" panose="02020603050405020304" pitchFamily="18" charset="0"/>
                <a:cs typeface="Times New Roman" panose="02020603050405020304" pitchFamily="18" charset="0"/>
              </a:rPr>
              <a:t>Response</a:t>
            </a:r>
          </a:p>
          <a:p>
            <a:pPr algn="just"/>
            <a:r>
              <a:rPr lang="en-IN" dirty="0">
                <a:latin typeface="Times New Roman" panose="02020603050405020304" pitchFamily="18" charset="0"/>
                <a:cs typeface="Times New Roman" panose="02020603050405020304" pitchFamily="18" charset="0"/>
              </a:rPr>
              <a:t>Both types have the same format</a:t>
            </a:r>
          </a:p>
          <a:p>
            <a:pPr algn="just"/>
            <a:r>
              <a:rPr lang="en-IN" dirty="0">
                <a:latin typeface="Times New Roman" panose="02020603050405020304" pitchFamily="18" charset="0"/>
                <a:cs typeface="Times New Roman" panose="02020603050405020304" pitchFamily="18" charset="0"/>
              </a:rPr>
              <a:t>Query message is having 2 section :  Header and Question records .</a:t>
            </a:r>
          </a:p>
          <a:p>
            <a:pPr algn="just"/>
            <a:r>
              <a:rPr lang="en-IN" dirty="0">
                <a:latin typeface="Times New Roman" panose="02020603050405020304" pitchFamily="18" charset="0"/>
                <a:cs typeface="Times New Roman" panose="02020603050405020304" pitchFamily="18" charset="0"/>
              </a:rPr>
              <a:t>Response/reply message consists :</a:t>
            </a:r>
          </a:p>
          <a:p>
            <a:pPr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Header</a:t>
            </a:r>
          </a:p>
          <a:p>
            <a:pPr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Question</a:t>
            </a:r>
          </a:p>
          <a:p>
            <a:pPr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Records</a:t>
            </a:r>
          </a:p>
          <a:p>
            <a:pPr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Answer records</a:t>
            </a:r>
          </a:p>
          <a:p>
            <a:pPr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Authoritative records</a:t>
            </a:r>
          </a:p>
          <a:p>
            <a:pPr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Additional records</a:t>
            </a:r>
          </a:p>
        </p:txBody>
      </p:sp>
    </p:spTree>
    <p:extLst>
      <p:ext uri="{BB962C8B-B14F-4D97-AF65-F5344CB8AC3E}">
        <p14:creationId xmlns:p14="http://schemas.microsoft.com/office/powerpoint/2010/main" val="2687699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663EF-45C4-5FBD-CB03-0A92F1715755}"/>
              </a:ext>
            </a:extLst>
          </p:cNvPr>
          <p:cNvSpPr>
            <a:spLocks noGrp="1"/>
          </p:cNvSpPr>
          <p:nvPr>
            <p:ph type="title"/>
          </p:nvPr>
        </p:nvSpPr>
        <p:spPr>
          <a:xfrm flipV="1">
            <a:off x="684212" y="6482079"/>
            <a:ext cx="8534400" cy="101600"/>
          </a:xfrm>
        </p:spPr>
        <p:txBody>
          <a:bodyPr>
            <a:normAutofit fontScale="90000"/>
          </a:bodyPr>
          <a:lstStyle/>
          <a:p>
            <a:endParaRPr lang="en-IN" dirty="0"/>
          </a:p>
        </p:txBody>
      </p:sp>
      <p:pic>
        <p:nvPicPr>
          <p:cNvPr id="4" name="Google Shape;967;p154">
            <a:extLst>
              <a:ext uri="{FF2B5EF4-FFF2-40B4-BE49-F238E27FC236}">
                <a16:creationId xmlns:a16="http://schemas.microsoft.com/office/drawing/2014/main" id="{EC21F86A-960D-65ED-4160-3A2C18EAAF85}"/>
              </a:ext>
            </a:extLst>
          </p:cNvPr>
          <p:cNvPicPr preferRelativeResize="0">
            <a:picLocks noGrp="1"/>
          </p:cNvPicPr>
          <p:nvPr>
            <p:ph idx="1"/>
          </p:nvPr>
        </p:nvPicPr>
        <p:blipFill rotWithShape="1">
          <a:blip r:embed="rId2">
            <a:alphaModFix/>
          </a:blip>
          <a:srcRect/>
          <a:stretch/>
        </p:blipFill>
        <p:spPr>
          <a:xfrm>
            <a:off x="1645920" y="782320"/>
            <a:ext cx="8737600" cy="5029200"/>
          </a:xfrm>
          <a:prstGeom prst="rect">
            <a:avLst/>
          </a:prstGeom>
          <a:noFill/>
          <a:ln>
            <a:noFill/>
          </a:ln>
        </p:spPr>
      </p:pic>
    </p:spTree>
    <p:extLst>
      <p:ext uri="{BB962C8B-B14F-4D97-AF65-F5344CB8AC3E}">
        <p14:creationId xmlns:p14="http://schemas.microsoft.com/office/powerpoint/2010/main" val="769576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D13B8-91AE-437B-0383-372D844C5639}"/>
              </a:ext>
            </a:extLst>
          </p:cNvPr>
          <p:cNvSpPr>
            <a:spLocks noGrp="1"/>
          </p:cNvSpPr>
          <p:nvPr>
            <p:ph type="title"/>
          </p:nvPr>
        </p:nvSpPr>
        <p:spPr>
          <a:xfrm flipV="1">
            <a:off x="684212" y="6685279"/>
            <a:ext cx="8534400" cy="172720"/>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04CBEA48-12E9-9BCE-DE47-CBB1138936FE}"/>
              </a:ext>
            </a:extLst>
          </p:cNvPr>
          <p:cNvSpPr>
            <a:spLocks noGrp="1"/>
          </p:cNvSpPr>
          <p:nvPr>
            <p:ph idx="1"/>
          </p:nvPr>
        </p:nvSpPr>
        <p:spPr>
          <a:xfrm>
            <a:off x="111760" y="91440"/>
            <a:ext cx="11856720" cy="6410960"/>
          </a:xfrm>
        </p:spPr>
        <p:txBody>
          <a:bodyPr/>
          <a:lstStyle/>
          <a:p>
            <a:pPr marL="355600" marR="20955" indent="-342900">
              <a:lnSpc>
                <a:spcPct val="150000"/>
              </a:lnSpc>
              <a:spcBef>
                <a:spcPts val="0"/>
              </a:spcBef>
              <a:spcAft>
                <a:spcPts val="0"/>
              </a:spcAft>
              <a:buClr>
                <a:schemeClr val="dk1"/>
              </a:buClr>
              <a:buSzPts val="2600"/>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The </a:t>
            </a:r>
            <a:r>
              <a:rPr lang="en-US" sz="2000" dirty="0">
                <a:solidFill>
                  <a:srgbClr val="FF0000"/>
                </a:solidFill>
                <a:latin typeface="Times New Roman" panose="02020603050405020304" pitchFamily="18" charset="0"/>
                <a:ea typeface="Calibri"/>
                <a:cs typeface="Times New Roman" panose="02020603050405020304" pitchFamily="18" charset="0"/>
                <a:sym typeface="Calibri"/>
              </a:rPr>
              <a:t>identification field </a:t>
            </a: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is used by the client to </a:t>
            </a:r>
            <a:r>
              <a:rPr lang="en-US" sz="2000" dirty="0">
                <a:solidFill>
                  <a:srgbClr val="FF0000"/>
                </a:solidFill>
                <a:latin typeface="Times New Roman" panose="02020603050405020304" pitchFamily="18" charset="0"/>
                <a:ea typeface="Calibri"/>
                <a:cs typeface="Times New Roman" panose="02020603050405020304" pitchFamily="18" charset="0"/>
                <a:sym typeface="Calibri"/>
              </a:rPr>
              <a:t>match the response </a:t>
            </a: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with the  query.</a:t>
            </a:r>
          </a:p>
          <a:p>
            <a:pPr marL="355600" marR="229870" indent="-342900">
              <a:lnSpc>
                <a:spcPct val="150000"/>
              </a:lnSpc>
              <a:spcBef>
                <a:spcPts val="1015"/>
              </a:spcBef>
              <a:spcAft>
                <a:spcPts val="0"/>
              </a:spcAft>
              <a:buClr>
                <a:schemeClr val="dk1"/>
              </a:buClr>
              <a:buSzPts val="1800"/>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The flag field defines whether the message is a </a:t>
            </a:r>
            <a:r>
              <a:rPr lang="en-US" sz="2000" dirty="0">
                <a:solidFill>
                  <a:srgbClr val="FF0000"/>
                </a:solidFill>
                <a:latin typeface="Times New Roman" panose="02020603050405020304" pitchFamily="18" charset="0"/>
                <a:ea typeface="Calibri"/>
                <a:cs typeface="Times New Roman" panose="02020603050405020304" pitchFamily="18" charset="0"/>
                <a:sym typeface="Calibri"/>
              </a:rPr>
              <a:t>query or response</a:t>
            </a: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 It also  includes </a:t>
            </a:r>
            <a:r>
              <a:rPr lang="en-US" sz="2000" dirty="0">
                <a:solidFill>
                  <a:srgbClr val="FF0000"/>
                </a:solidFill>
                <a:latin typeface="Times New Roman" panose="02020603050405020304" pitchFamily="18" charset="0"/>
                <a:ea typeface="Calibri"/>
                <a:cs typeface="Times New Roman" panose="02020603050405020304" pitchFamily="18" charset="0"/>
                <a:sym typeface="Calibri"/>
              </a:rPr>
              <a:t>status of error</a:t>
            </a: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a:t>
            </a:r>
          </a:p>
          <a:p>
            <a:pPr marL="355600" marR="5080" indent="-342900">
              <a:lnSpc>
                <a:spcPct val="150000"/>
              </a:lnSpc>
              <a:spcBef>
                <a:spcPts val="1010"/>
              </a:spcBef>
              <a:spcAft>
                <a:spcPts val="0"/>
              </a:spcAft>
              <a:buClr>
                <a:schemeClr val="dk1"/>
              </a:buClr>
              <a:buSzPts val="2600"/>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The </a:t>
            </a:r>
            <a:r>
              <a:rPr lang="en-US" sz="2000" dirty="0">
                <a:solidFill>
                  <a:srgbClr val="FF0000"/>
                </a:solidFill>
                <a:latin typeface="Times New Roman" panose="02020603050405020304" pitchFamily="18" charset="0"/>
                <a:ea typeface="Calibri"/>
                <a:cs typeface="Times New Roman" panose="02020603050405020304" pitchFamily="18" charset="0"/>
                <a:sym typeface="Calibri"/>
              </a:rPr>
              <a:t>next four fields </a:t>
            </a: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in the header define the number of each record type in  the message.</a:t>
            </a:r>
          </a:p>
          <a:p>
            <a:pPr marL="355600" marR="377190" indent="-342900">
              <a:lnSpc>
                <a:spcPct val="150000"/>
              </a:lnSpc>
              <a:spcBef>
                <a:spcPts val="994"/>
              </a:spcBef>
              <a:spcAft>
                <a:spcPts val="0"/>
              </a:spcAft>
              <a:buClr>
                <a:schemeClr val="dk1"/>
              </a:buClr>
              <a:buSzPts val="2600"/>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The question section, which is included in the query and repeated in the  response message, consists of one or more </a:t>
            </a:r>
            <a:r>
              <a:rPr lang="en-US" sz="2000" dirty="0">
                <a:solidFill>
                  <a:srgbClr val="FF0000"/>
                </a:solidFill>
                <a:latin typeface="Times New Roman" panose="02020603050405020304" pitchFamily="18" charset="0"/>
                <a:ea typeface="Calibri"/>
                <a:cs typeface="Times New Roman" panose="02020603050405020304" pitchFamily="18" charset="0"/>
                <a:sym typeface="Calibri"/>
              </a:rPr>
              <a:t>question records</a:t>
            </a: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a:t>
            </a:r>
          </a:p>
          <a:p>
            <a:pPr marL="354965" indent="-342900">
              <a:lnSpc>
                <a:spcPct val="150000"/>
              </a:lnSpc>
              <a:spcBef>
                <a:spcPts val="375"/>
              </a:spcBef>
              <a:spcAft>
                <a:spcPts val="0"/>
              </a:spcAft>
              <a:buClr>
                <a:schemeClr val="dk1"/>
              </a:buClr>
              <a:buSzPts val="2600"/>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It is present in </a:t>
            </a:r>
            <a:r>
              <a:rPr lang="en-US" sz="2000" dirty="0">
                <a:solidFill>
                  <a:srgbClr val="FF0000"/>
                </a:solidFill>
                <a:latin typeface="Times New Roman" panose="02020603050405020304" pitchFamily="18" charset="0"/>
                <a:ea typeface="Calibri"/>
                <a:cs typeface="Times New Roman" panose="02020603050405020304" pitchFamily="18" charset="0"/>
                <a:sym typeface="Calibri"/>
              </a:rPr>
              <a:t>both query and response </a:t>
            </a: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messages.</a:t>
            </a:r>
          </a:p>
          <a:p>
            <a:pPr marL="355600" marR="312420" indent="-342900">
              <a:lnSpc>
                <a:spcPct val="150000"/>
              </a:lnSpc>
              <a:spcBef>
                <a:spcPts val="1010"/>
              </a:spcBef>
              <a:spcAft>
                <a:spcPts val="0"/>
              </a:spcAft>
              <a:buClr>
                <a:schemeClr val="dk1"/>
              </a:buClr>
              <a:buSzPts val="2600"/>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The answer section consist of </a:t>
            </a:r>
            <a:r>
              <a:rPr lang="en-US" sz="2000" dirty="0">
                <a:solidFill>
                  <a:srgbClr val="FF0000"/>
                </a:solidFill>
                <a:latin typeface="Times New Roman" panose="02020603050405020304" pitchFamily="18" charset="0"/>
                <a:ea typeface="Calibri"/>
                <a:cs typeface="Times New Roman" panose="02020603050405020304" pitchFamily="18" charset="0"/>
                <a:sym typeface="Calibri"/>
              </a:rPr>
              <a:t>one or more resource records</a:t>
            </a: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 It is present  only in response messages.</a:t>
            </a:r>
          </a:p>
          <a:p>
            <a:pPr marL="355600" marR="332105" indent="-342900">
              <a:lnSpc>
                <a:spcPct val="150000"/>
              </a:lnSpc>
              <a:spcBef>
                <a:spcPts val="975"/>
              </a:spcBef>
              <a:spcAft>
                <a:spcPts val="0"/>
              </a:spcAft>
              <a:buClr>
                <a:schemeClr val="dk1"/>
              </a:buClr>
              <a:buSzPts val="2600"/>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The </a:t>
            </a:r>
            <a:r>
              <a:rPr lang="en-US" sz="2000" dirty="0">
                <a:solidFill>
                  <a:srgbClr val="FF0000"/>
                </a:solidFill>
                <a:latin typeface="Times New Roman" panose="02020603050405020304" pitchFamily="18" charset="0"/>
                <a:ea typeface="Calibri"/>
                <a:cs typeface="Times New Roman" panose="02020603050405020304" pitchFamily="18" charset="0"/>
                <a:sym typeface="Calibri"/>
              </a:rPr>
              <a:t>authoritative section </a:t>
            </a: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gives information (domain name) about one or  more authoritative servers for the query.</a:t>
            </a:r>
          </a:p>
          <a:p>
            <a:pPr marL="355600" marR="400050" indent="-342900">
              <a:lnSpc>
                <a:spcPct val="150000"/>
              </a:lnSpc>
              <a:spcBef>
                <a:spcPts val="1010"/>
              </a:spcBef>
              <a:spcAft>
                <a:spcPts val="0"/>
              </a:spcAft>
              <a:buClr>
                <a:schemeClr val="dk1"/>
              </a:buClr>
              <a:buSzPts val="1800"/>
            </a:pP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The </a:t>
            </a:r>
            <a:r>
              <a:rPr lang="en-US" sz="2000" dirty="0">
                <a:solidFill>
                  <a:srgbClr val="FF0000"/>
                </a:solidFill>
                <a:latin typeface="Times New Roman" panose="02020603050405020304" pitchFamily="18" charset="0"/>
                <a:ea typeface="Calibri"/>
                <a:cs typeface="Times New Roman" panose="02020603050405020304" pitchFamily="18" charset="0"/>
                <a:sym typeface="Calibri"/>
              </a:rPr>
              <a:t>additional information</a:t>
            </a:r>
            <a:r>
              <a:rPr lang="en-US" sz="2000" dirty="0">
                <a:solidFill>
                  <a:srgbClr val="2D75B6"/>
                </a:solidFill>
                <a:latin typeface="Times New Roman" panose="02020603050405020304" pitchFamily="18" charset="0"/>
                <a:ea typeface="Calibri"/>
                <a:cs typeface="Times New Roman" panose="02020603050405020304" pitchFamily="18" charset="0"/>
                <a:sym typeface="Calibri"/>
              </a:rPr>
              <a:t> </a:t>
            </a: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section provides additional information that  may help the resolver.</a:t>
            </a:r>
          </a:p>
          <a:p>
            <a:pPr>
              <a:lnSpc>
                <a:spcPct val="150000"/>
              </a:lnSpc>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073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31B3-FF22-A47E-F227-809B9E482310}"/>
              </a:ext>
            </a:extLst>
          </p:cNvPr>
          <p:cNvSpPr>
            <a:spLocks noGrp="1"/>
          </p:cNvSpPr>
          <p:nvPr>
            <p:ph type="title"/>
          </p:nvPr>
        </p:nvSpPr>
        <p:spPr>
          <a:xfrm>
            <a:off x="684212" y="172721"/>
            <a:ext cx="8534400" cy="513080"/>
          </a:xfrm>
        </p:spPr>
        <p:txBody>
          <a:bodyPr>
            <a:noAutofit/>
          </a:bodyPr>
          <a:lstStyle/>
          <a:p>
            <a:pPr algn="ctr"/>
            <a:r>
              <a:rPr lang="en-IN" sz="6000" b="1" dirty="0">
                <a:latin typeface="Times New Roman" panose="02020603050405020304" pitchFamily="18" charset="0"/>
                <a:cs typeface="Times New Roman" panose="02020603050405020304" pitchFamily="18" charset="0"/>
              </a:rPr>
              <a:t>Types  of  records</a:t>
            </a:r>
          </a:p>
        </p:txBody>
      </p:sp>
      <p:sp>
        <p:nvSpPr>
          <p:cNvPr id="3" name="Content Placeholder 2">
            <a:extLst>
              <a:ext uri="{FF2B5EF4-FFF2-40B4-BE49-F238E27FC236}">
                <a16:creationId xmlns:a16="http://schemas.microsoft.com/office/drawing/2014/main" id="{40250BC6-F0FA-12E2-B21E-1514E4F9B3C8}"/>
              </a:ext>
            </a:extLst>
          </p:cNvPr>
          <p:cNvSpPr>
            <a:spLocks noGrp="1"/>
          </p:cNvSpPr>
          <p:nvPr>
            <p:ph idx="1"/>
          </p:nvPr>
        </p:nvSpPr>
        <p:spPr>
          <a:xfrm>
            <a:off x="101600" y="685800"/>
            <a:ext cx="12090400" cy="5999479"/>
          </a:xfrm>
        </p:spPr>
        <p:txBody>
          <a:bodyPr>
            <a:normAutofit lnSpcReduction="10000"/>
          </a:bodyPr>
          <a:lstStyle/>
          <a:p>
            <a:r>
              <a:rPr lang="en-IN" dirty="0">
                <a:latin typeface="Times New Roman" panose="02020603050405020304" pitchFamily="18" charset="0"/>
                <a:cs typeface="Times New Roman" panose="02020603050405020304" pitchFamily="18" charset="0"/>
              </a:rPr>
              <a:t>DNS RESOURCE RECORDS   := There are 12 records.</a:t>
            </a:r>
          </a:p>
          <a:p>
            <a:r>
              <a:rPr lang="en-IN" dirty="0">
                <a:latin typeface="Times New Roman" panose="02020603050405020304" pitchFamily="18" charset="0"/>
                <a:cs typeface="Times New Roman" panose="02020603050405020304" pitchFamily="18" charset="0"/>
              </a:rPr>
              <a:t>The </a:t>
            </a:r>
            <a:r>
              <a:rPr lang="en-IN" dirty="0">
                <a:solidFill>
                  <a:srgbClr val="FF0000"/>
                </a:solidFill>
                <a:latin typeface="Times New Roman" panose="02020603050405020304" pitchFamily="18" charset="0"/>
                <a:cs typeface="Times New Roman" panose="02020603050405020304" pitchFamily="18" charset="0"/>
              </a:rPr>
              <a:t>zone information </a:t>
            </a:r>
            <a:r>
              <a:rPr lang="en-IN" dirty="0">
                <a:latin typeface="Times New Roman" panose="02020603050405020304" pitchFamily="18" charset="0"/>
                <a:cs typeface="Times New Roman" panose="02020603050405020304" pitchFamily="18" charset="0"/>
              </a:rPr>
              <a:t>associated with a server is implemented as a set of resource records.</a:t>
            </a:r>
          </a:p>
          <a:p>
            <a:r>
              <a:rPr lang="en-IN" dirty="0">
                <a:latin typeface="Times New Roman" panose="02020603050405020304" pitchFamily="18" charset="0"/>
                <a:cs typeface="Times New Roman" panose="02020603050405020304" pitchFamily="18" charset="0"/>
              </a:rPr>
              <a:t>A </a:t>
            </a:r>
            <a:r>
              <a:rPr lang="en-IN" dirty="0">
                <a:solidFill>
                  <a:srgbClr val="FF0000"/>
                </a:solidFill>
                <a:latin typeface="Times New Roman" panose="02020603050405020304" pitchFamily="18" charset="0"/>
                <a:cs typeface="Times New Roman" panose="02020603050405020304" pitchFamily="18" charset="0"/>
              </a:rPr>
              <a:t>name server </a:t>
            </a:r>
            <a:r>
              <a:rPr lang="en-IN" dirty="0">
                <a:latin typeface="Times New Roman" panose="02020603050405020304" pitchFamily="18" charset="0"/>
                <a:cs typeface="Times New Roman" panose="02020603050405020304" pitchFamily="18" charset="0"/>
              </a:rPr>
              <a:t>stores a database of resource records.</a:t>
            </a:r>
          </a:p>
          <a:p>
            <a:r>
              <a:rPr lang="en-IN" dirty="0">
                <a:latin typeface="Times New Roman" panose="02020603050405020304" pitchFamily="18" charset="0"/>
                <a:cs typeface="Times New Roman" panose="02020603050405020304" pitchFamily="18" charset="0"/>
              </a:rPr>
              <a:t>RR is a </a:t>
            </a:r>
            <a:r>
              <a:rPr lang="en-IN" dirty="0">
                <a:solidFill>
                  <a:srgbClr val="FF0000"/>
                </a:solidFill>
                <a:latin typeface="Times New Roman" panose="02020603050405020304" pitchFamily="18" charset="0"/>
                <a:cs typeface="Times New Roman" panose="02020603050405020304" pitchFamily="18" charset="0"/>
              </a:rPr>
              <a:t>5 tuple structure</a:t>
            </a:r>
            <a:r>
              <a:rPr lang="en-IN" dirty="0">
                <a:latin typeface="Times New Roman" panose="02020603050405020304" pitchFamily="18" charset="0"/>
                <a:cs typeface="Times New Roman" panose="02020603050405020304" pitchFamily="18" charset="0"/>
              </a:rPr>
              <a:t>.</a:t>
            </a:r>
          </a:p>
          <a:p>
            <a:r>
              <a:rPr lang="en-IN" dirty="0">
                <a:latin typeface="Times New Roman" panose="02020603050405020304" pitchFamily="18" charset="0"/>
                <a:cs typeface="Times New Roman" panose="02020603050405020304" pitchFamily="18" charset="0"/>
              </a:rPr>
              <a:t>(Domain Name, Type, Class, TTL, Value)</a:t>
            </a:r>
          </a:p>
          <a:p>
            <a:r>
              <a:rPr lang="en-IN" dirty="0">
                <a:latin typeface="Times New Roman" panose="02020603050405020304" pitchFamily="18" charset="0"/>
                <a:cs typeface="Times New Roman" panose="02020603050405020304" pitchFamily="18" charset="0"/>
              </a:rPr>
              <a:t>Domain name field is what </a:t>
            </a:r>
            <a:r>
              <a:rPr lang="en-IN" dirty="0">
                <a:solidFill>
                  <a:srgbClr val="FF0000"/>
                </a:solidFill>
                <a:latin typeface="Times New Roman" panose="02020603050405020304" pitchFamily="18" charset="0"/>
                <a:cs typeface="Times New Roman" panose="02020603050405020304" pitchFamily="18" charset="0"/>
              </a:rPr>
              <a:t>identifies</a:t>
            </a:r>
            <a:r>
              <a:rPr lang="en-IN" dirty="0">
                <a:latin typeface="Times New Roman" panose="02020603050405020304" pitchFamily="18" charset="0"/>
                <a:cs typeface="Times New Roman" panose="02020603050405020304" pitchFamily="18" charset="0"/>
              </a:rPr>
              <a:t> the RR.</a:t>
            </a:r>
          </a:p>
          <a:p>
            <a:r>
              <a:rPr lang="en-IN" dirty="0">
                <a:latin typeface="Times New Roman" panose="02020603050405020304" pitchFamily="18" charset="0"/>
                <a:cs typeface="Times New Roman" panose="02020603050405020304" pitchFamily="18" charset="0"/>
              </a:rPr>
              <a:t>The value defines the </a:t>
            </a:r>
            <a:r>
              <a:rPr lang="en-IN" dirty="0">
                <a:solidFill>
                  <a:srgbClr val="FF0000"/>
                </a:solidFill>
                <a:latin typeface="Times New Roman" panose="02020603050405020304" pitchFamily="18" charset="0"/>
                <a:cs typeface="Times New Roman" panose="02020603050405020304" pitchFamily="18" charset="0"/>
              </a:rPr>
              <a:t>information kept </a:t>
            </a:r>
            <a:r>
              <a:rPr lang="en-IN" dirty="0">
                <a:latin typeface="Times New Roman" panose="02020603050405020304" pitchFamily="18" charset="0"/>
                <a:cs typeface="Times New Roman" panose="02020603050405020304" pitchFamily="18" charset="0"/>
              </a:rPr>
              <a:t>about the domain name.</a:t>
            </a:r>
          </a:p>
          <a:p>
            <a:r>
              <a:rPr lang="en-IN" dirty="0">
                <a:latin typeface="Times New Roman" panose="02020603050405020304" pitchFamily="18" charset="0"/>
                <a:cs typeface="Times New Roman" panose="02020603050405020304" pitchFamily="18" charset="0"/>
              </a:rPr>
              <a:t>The TTL defines number of </a:t>
            </a:r>
            <a:r>
              <a:rPr lang="en-IN" dirty="0">
                <a:solidFill>
                  <a:srgbClr val="FF0000"/>
                </a:solidFill>
                <a:latin typeface="Times New Roman" panose="02020603050405020304" pitchFamily="18" charset="0"/>
                <a:cs typeface="Times New Roman" panose="02020603050405020304" pitchFamily="18" charset="0"/>
              </a:rPr>
              <a:t>seconds</a:t>
            </a:r>
            <a:r>
              <a:rPr lang="en-IN" dirty="0">
                <a:latin typeface="Times New Roman" panose="02020603050405020304" pitchFamily="18" charset="0"/>
                <a:cs typeface="Times New Roman" panose="02020603050405020304" pitchFamily="18" charset="0"/>
              </a:rPr>
              <a:t> for which the information is valid.</a:t>
            </a:r>
          </a:p>
          <a:p>
            <a:r>
              <a:rPr lang="en-IN" dirty="0">
                <a:latin typeface="Times New Roman" panose="02020603050405020304" pitchFamily="18" charset="0"/>
                <a:cs typeface="Times New Roman" panose="02020603050405020304" pitchFamily="18" charset="0"/>
              </a:rPr>
              <a:t>Type=A</a:t>
            </a:r>
          </a:p>
          <a:p>
            <a:pPr marL="0" indent="0">
              <a:buNone/>
            </a:pPr>
            <a:r>
              <a:rPr lang="en-IN" dirty="0">
                <a:latin typeface="Times New Roman" panose="02020603050405020304" pitchFamily="18" charset="0"/>
                <a:cs typeface="Times New Roman" panose="02020603050405020304" pitchFamily="18" charset="0"/>
              </a:rPr>
              <a:t> name is hostname</a:t>
            </a:r>
          </a:p>
          <a:p>
            <a:pPr marL="0" indent="0">
              <a:buNone/>
            </a:pPr>
            <a:r>
              <a:rPr lang="en-IN" dirty="0">
                <a:latin typeface="Times New Roman" panose="02020603050405020304" pitchFamily="18" charset="0"/>
                <a:cs typeface="Times New Roman" panose="02020603050405020304" pitchFamily="18" charset="0"/>
              </a:rPr>
              <a:t>Value is IP address.</a:t>
            </a:r>
          </a:p>
          <a:p>
            <a:r>
              <a:rPr lang="en-IN" dirty="0">
                <a:latin typeface="Times New Roman" panose="02020603050405020304" pitchFamily="18" charset="0"/>
                <a:cs typeface="Times New Roman" panose="02020603050405020304" pitchFamily="18" charset="0"/>
              </a:rPr>
              <a:t>Type=NS</a:t>
            </a:r>
          </a:p>
          <a:p>
            <a:pPr marL="0" indent="0">
              <a:buNone/>
            </a:pPr>
            <a:r>
              <a:rPr lang="en-IN" dirty="0">
                <a:latin typeface="Times New Roman" panose="02020603050405020304" pitchFamily="18" charset="0"/>
                <a:cs typeface="Times New Roman" panose="02020603050405020304" pitchFamily="18" charset="0"/>
              </a:rPr>
              <a:t>Name is domain (foo.com)</a:t>
            </a:r>
          </a:p>
          <a:p>
            <a:pPr marL="0" indent="0">
              <a:buNone/>
            </a:pPr>
            <a:r>
              <a:rPr lang="en-IN" dirty="0">
                <a:latin typeface="Times New Roman" panose="02020603050405020304" pitchFamily="18" charset="0"/>
                <a:cs typeface="Times New Roman" panose="02020603050405020304" pitchFamily="18" charset="0"/>
              </a:rPr>
              <a:t>Value is hostname of authoritative name server for this domain</a:t>
            </a:r>
          </a:p>
        </p:txBody>
      </p:sp>
    </p:spTree>
    <p:extLst>
      <p:ext uri="{BB962C8B-B14F-4D97-AF65-F5344CB8AC3E}">
        <p14:creationId xmlns:p14="http://schemas.microsoft.com/office/powerpoint/2010/main" val="1717737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A2E0-CD4E-C33F-3B33-9178FB01B60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ACCCB8A-3472-90E7-F070-3CF33A0D135F}"/>
              </a:ext>
            </a:extLst>
          </p:cNvPr>
          <p:cNvSpPr>
            <a:spLocks noGrp="1"/>
          </p:cNvSpPr>
          <p:nvPr>
            <p:ph idx="1"/>
          </p:nvPr>
        </p:nvSpPr>
        <p:spPr/>
        <p:txBody>
          <a:bodyPr>
            <a:noAutofit/>
          </a:bodyPr>
          <a:lstStyle/>
          <a:p>
            <a:pPr algn="just">
              <a:lnSpc>
                <a:spcPct val="150000"/>
              </a:lnSpc>
            </a:pPr>
            <a:r>
              <a:rPr lang="en-IN" dirty="0">
                <a:latin typeface="Times New Roman" panose="02020603050405020304" pitchFamily="18" charset="0"/>
                <a:cs typeface="Times New Roman" panose="02020603050405020304" pitchFamily="18" charset="0"/>
              </a:rPr>
              <a:t>Type=CNAME</a:t>
            </a:r>
          </a:p>
          <a:p>
            <a:pPr marL="0" indent="0" algn="just">
              <a:lnSpc>
                <a:spcPct val="150000"/>
              </a:lnSpc>
              <a:buNone/>
            </a:pPr>
            <a:r>
              <a:rPr lang="en-IN" dirty="0">
                <a:latin typeface="Times New Roman" panose="02020603050405020304" pitchFamily="18" charset="0"/>
                <a:cs typeface="Times New Roman" panose="02020603050405020304" pitchFamily="18" charset="0"/>
              </a:rPr>
              <a:t>Name is alias name for some “Canonical” (real) name</a:t>
            </a:r>
          </a:p>
          <a:p>
            <a:pPr marL="0" indent="0" algn="just">
              <a:lnSpc>
                <a:spcPct val="150000"/>
              </a:lnSpc>
              <a:buNone/>
            </a:pPr>
            <a:r>
              <a:rPr lang="en-IN" dirty="0">
                <a:latin typeface="Times New Roman" panose="02020603050405020304" pitchFamily="18" charset="0"/>
                <a:cs typeface="Times New Roman" panose="02020603050405020304" pitchFamily="18" charset="0"/>
                <a:hlinkClick r:id="rId2"/>
              </a:rPr>
              <a:t>www.ibm.com</a:t>
            </a:r>
            <a:r>
              <a:rPr lang="en-IN" dirty="0">
                <a:latin typeface="Times New Roman" panose="02020603050405020304" pitchFamily="18" charset="0"/>
                <a:cs typeface="Times New Roman" panose="02020603050405020304" pitchFamily="18" charset="0"/>
              </a:rPr>
              <a:t> is really</a:t>
            </a:r>
          </a:p>
          <a:p>
            <a:pPr marL="0" indent="0" algn="just">
              <a:lnSpc>
                <a:spcPct val="150000"/>
              </a:lnSpc>
              <a:buNone/>
            </a:pPr>
            <a:r>
              <a:rPr lang="en-IN" dirty="0">
                <a:latin typeface="Times New Roman" panose="02020603050405020304" pitchFamily="18" charset="0"/>
                <a:cs typeface="Times New Roman" panose="02020603050405020304" pitchFamily="18" charset="0"/>
              </a:rPr>
              <a:t>Servereast.backup2.ibm.com</a:t>
            </a:r>
          </a:p>
          <a:p>
            <a:pPr marL="0" indent="0" algn="just">
              <a:lnSpc>
                <a:spcPct val="150000"/>
              </a:lnSpc>
              <a:buNone/>
            </a:pPr>
            <a:r>
              <a:rPr lang="en-IN" dirty="0">
                <a:latin typeface="Times New Roman" panose="02020603050405020304" pitchFamily="18" charset="0"/>
                <a:cs typeface="Times New Roman" panose="02020603050405020304" pitchFamily="18" charset="0"/>
              </a:rPr>
              <a:t>Value is canonical name</a:t>
            </a:r>
          </a:p>
          <a:p>
            <a:pPr algn="just">
              <a:lnSpc>
                <a:spcPct val="150000"/>
              </a:lnSpc>
            </a:pPr>
            <a:r>
              <a:rPr lang="en-IN" dirty="0">
                <a:latin typeface="Times New Roman" panose="02020603050405020304" pitchFamily="18" charset="0"/>
                <a:cs typeface="Times New Roman" panose="02020603050405020304" pitchFamily="18" charset="0"/>
              </a:rPr>
              <a:t>Type=MX</a:t>
            </a:r>
          </a:p>
          <a:p>
            <a:pPr marL="0" indent="0" algn="just">
              <a:lnSpc>
                <a:spcPct val="150000"/>
              </a:lnSpc>
              <a:buNone/>
            </a:pPr>
            <a:r>
              <a:rPr lang="en-IN" dirty="0">
                <a:latin typeface="Times New Roman" panose="02020603050405020304" pitchFamily="18" charset="0"/>
                <a:cs typeface="Times New Roman" panose="02020603050405020304" pitchFamily="18" charset="0"/>
              </a:rPr>
              <a:t>Value is name of </a:t>
            </a:r>
            <a:r>
              <a:rPr lang="en-IN" dirty="0" err="1">
                <a:latin typeface="Times New Roman" panose="02020603050405020304" pitchFamily="18" charset="0"/>
                <a:cs typeface="Times New Roman" panose="02020603050405020304" pitchFamily="18" charset="0"/>
              </a:rPr>
              <a:t>mailserver</a:t>
            </a:r>
            <a:endParaRPr lang="en-IN" dirty="0">
              <a:latin typeface="Times New Roman" panose="02020603050405020304" pitchFamily="18" charset="0"/>
              <a:cs typeface="Times New Roman" panose="02020603050405020304" pitchFamily="18" charset="0"/>
            </a:endParaRPr>
          </a:p>
          <a:p>
            <a:pPr algn="just">
              <a:lnSpc>
                <a:spcPct val="150000"/>
              </a:lnSpc>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83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CE4ED-B8B4-49F9-4FED-0167D592EF5D}"/>
              </a:ext>
            </a:extLst>
          </p:cNvPr>
          <p:cNvSpPr>
            <a:spLocks noGrp="1"/>
          </p:cNvSpPr>
          <p:nvPr>
            <p:ph type="title"/>
          </p:nvPr>
        </p:nvSpPr>
        <p:spPr>
          <a:xfrm>
            <a:off x="684212" y="142241"/>
            <a:ext cx="8534400" cy="457199"/>
          </a:xfrm>
        </p:spPr>
        <p:txBody>
          <a:bodyPr>
            <a:noAutofit/>
          </a:bodyPr>
          <a:lstStyle/>
          <a:p>
            <a:pPr algn="ctr"/>
            <a:r>
              <a:rPr lang="en-IN" sz="6000" b="1"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A5DEE90C-1BA4-2A06-A027-2324A32A2DF3}"/>
              </a:ext>
            </a:extLst>
          </p:cNvPr>
          <p:cNvSpPr>
            <a:spLocks noGrp="1"/>
          </p:cNvSpPr>
          <p:nvPr>
            <p:ph idx="1"/>
          </p:nvPr>
        </p:nvSpPr>
        <p:spPr>
          <a:xfrm>
            <a:off x="345440" y="2824480"/>
            <a:ext cx="11694160" cy="4033520"/>
          </a:xfrm>
        </p:spPr>
        <p:txBody>
          <a:bodyPr>
            <a:normAutofit/>
          </a:bodyPr>
          <a:lstStyle/>
          <a:p>
            <a:pPr marL="0" indent="0">
              <a:buNone/>
            </a:pPr>
            <a:r>
              <a:rPr lang="en-IN" sz="2800" b="1" u="sng" dirty="0">
                <a:latin typeface="Times New Roman" panose="02020603050405020304" pitchFamily="18" charset="0"/>
                <a:cs typeface="Times New Roman" panose="02020603050405020304" pitchFamily="18" charset="0"/>
              </a:rPr>
              <a:t>Client-Server Programs</a:t>
            </a:r>
          </a:p>
          <a:p>
            <a:pPr marL="0" indent="0" algn="just">
              <a:lnSpc>
                <a:spcPct val="150000"/>
              </a:lnSpc>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client/server programs can be divided into two categories: Those that can be directly used by the user, such as e-mail, and those that support other application programs. The Domain Name System (DNS) is a supporting program that is used by other programs such as e-mail.</a:t>
            </a:r>
          </a:p>
          <a:p>
            <a:pPr marL="0" indent="0">
              <a:lnSpc>
                <a:spcPct val="150000"/>
              </a:lnSpc>
              <a:buNone/>
            </a:pPr>
            <a:endParaRPr lang="en-IN" dirty="0">
              <a:effectLst/>
              <a:latin typeface="Times New Roman" panose="02020603050405020304" pitchFamily="18" charset="0"/>
              <a:ea typeface="Arial" panose="020B0604020202020204" pitchFamily="34" charset="0"/>
              <a:cs typeface="Times New Roman" panose="02020603050405020304" pitchFamily="18" charset="0"/>
            </a:endParaRPr>
          </a:p>
          <a:p>
            <a:pPr marL="0" indent="0">
              <a:buNone/>
            </a:pPr>
            <a:endParaRPr lang="en-IN" sz="1800" dirty="0">
              <a:latin typeface="Times New Roman" panose="02020603050405020304" pitchFamily="18" charset="0"/>
              <a:cs typeface="Times New Roman" panose="02020603050405020304" pitchFamily="18" charset="0"/>
            </a:endParaRPr>
          </a:p>
          <a:p>
            <a:pPr marL="0" indent="0">
              <a:buNone/>
            </a:pPr>
            <a:endParaRPr lang="en-IN" sz="1800" dirty="0">
              <a:latin typeface="Times New Roman" panose="02020603050405020304" pitchFamily="18" charset="0"/>
              <a:cs typeface="Times New Roman" panose="02020603050405020304" pitchFamily="18" charset="0"/>
            </a:endParaRPr>
          </a:p>
          <a:p>
            <a:pPr marL="0" indent="0">
              <a:buNone/>
            </a:pPr>
            <a:endParaRPr lang="en-IN" sz="2800" b="1" u="sng" dirty="0">
              <a:latin typeface="Times New Roman" panose="02020603050405020304" pitchFamily="18" charset="0"/>
              <a:cs typeface="Times New Roman" panose="02020603050405020304" pitchFamily="18" charset="0"/>
            </a:endParaRPr>
          </a:p>
          <a:p>
            <a:pPr marL="0" indent="0">
              <a:buNone/>
            </a:pPr>
            <a:endParaRPr lang="en-IN" sz="2800" b="1" u="sng" dirty="0">
              <a:latin typeface="Times New Roman" panose="02020603050405020304" pitchFamily="18" charset="0"/>
              <a:cs typeface="Times New Roman" panose="02020603050405020304" pitchFamily="18" charset="0"/>
            </a:endParaRPr>
          </a:p>
          <a:p>
            <a:pPr marL="0" indent="0">
              <a:buNone/>
            </a:pPr>
            <a:endParaRPr lang="en-IN" sz="2800" b="1" u="sng" dirty="0">
              <a:latin typeface="Times New Roman" panose="02020603050405020304" pitchFamily="18" charset="0"/>
              <a:cs typeface="Times New Roman" panose="02020603050405020304" pitchFamily="18" charset="0"/>
            </a:endParaRPr>
          </a:p>
          <a:p>
            <a:pPr marL="0" indent="0">
              <a:buNone/>
            </a:pPr>
            <a:endParaRPr lang="en-IN" sz="2800" b="1" u="sng" dirty="0">
              <a:latin typeface="Times New Roman" panose="02020603050405020304" pitchFamily="18" charset="0"/>
              <a:cs typeface="Times New Roman" panose="02020603050405020304" pitchFamily="18" charset="0"/>
            </a:endParaRPr>
          </a:p>
          <a:p>
            <a:pPr marL="0" indent="0">
              <a:buNone/>
            </a:pPr>
            <a:endParaRPr lang="en-IN" sz="2800" b="1" u="sng" dirty="0">
              <a:latin typeface="Times New Roman" panose="02020603050405020304" pitchFamily="18" charset="0"/>
              <a:cs typeface="Times New Roman" panose="02020603050405020304" pitchFamily="18" charset="0"/>
            </a:endParaRPr>
          </a:p>
          <a:p>
            <a:pPr marL="0" indent="0">
              <a:buNone/>
            </a:pPr>
            <a:endParaRPr lang="en-IN" sz="2800" b="1" u="sng" dirty="0">
              <a:latin typeface="Times New Roman" panose="02020603050405020304" pitchFamily="18" charset="0"/>
              <a:cs typeface="Times New Roman" panose="02020603050405020304" pitchFamily="18" charset="0"/>
            </a:endParaRPr>
          </a:p>
          <a:p>
            <a:pPr marL="0" indent="0">
              <a:buNone/>
            </a:pPr>
            <a:endParaRPr lang="en-IN" sz="2800" b="1" u="sng" dirty="0">
              <a:latin typeface="Times New Roman" panose="02020603050405020304" pitchFamily="18" charset="0"/>
              <a:cs typeface="Times New Roman" panose="02020603050405020304" pitchFamily="18" charset="0"/>
            </a:endParaRPr>
          </a:p>
          <a:p>
            <a:pPr marL="0" indent="0">
              <a:buNone/>
            </a:pPr>
            <a:endParaRPr lang="en-IN" sz="2800" b="1" u="sng" dirty="0">
              <a:latin typeface="Times New Roman" panose="02020603050405020304" pitchFamily="18" charset="0"/>
              <a:cs typeface="Times New Roman" panose="02020603050405020304" pitchFamily="18" charset="0"/>
            </a:endParaRPr>
          </a:p>
        </p:txBody>
      </p:sp>
      <p:pic>
        <p:nvPicPr>
          <p:cNvPr id="4" name="image1.png">
            <a:extLst>
              <a:ext uri="{FF2B5EF4-FFF2-40B4-BE49-F238E27FC236}">
                <a16:creationId xmlns:a16="http://schemas.microsoft.com/office/drawing/2014/main" id="{7C185A11-5E84-A863-B7B8-B4598274FD52}"/>
              </a:ext>
            </a:extLst>
          </p:cNvPr>
          <p:cNvPicPr/>
          <p:nvPr/>
        </p:nvPicPr>
        <p:blipFill>
          <a:blip r:embed="rId2"/>
          <a:srcRect/>
          <a:stretch>
            <a:fillRect/>
          </a:stretch>
        </p:blipFill>
        <p:spPr>
          <a:xfrm>
            <a:off x="1686560" y="3049587"/>
            <a:ext cx="7874000" cy="3229293"/>
          </a:xfrm>
          <a:prstGeom prst="rect">
            <a:avLst/>
          </a:prstGeom>
          <a:ln/>
        </p:spPr>
      </p:pic>
    </p:spTree>
    <p:extLst>
      <p:ext uri="{BB962C8B-B14F-4D97-AF65-F5344CB8AC3E}">
        <p14:creationId xmlns:p14="http://schemas.microsoft.com/office/powerpoint/2010/main" val="1845540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F1F0-BA1B-384E-4DA2-7ED5D1323AA9}"/>
              </a:ext>
            </a:extLst>
          </p:cNvPr>
          <p:cNvSpPr>
            <a:spLocks noGrp="1"/>
          </p:cNvSpPr>
          <p:nvPr>
            <p:ph type="title"/>
          </p:nvPr>
        </p:nvSpPr>
        <p:spPr>
          <a:xfrm>
            <a:off x="684212" y="1"/>
            <a:ext cx="8534400" cy="685800"/>
          </a:xfrm>
        </p:spPr>
        <p:txBody>
          <a:bodyPr>
            <a:noAutofit/>
          </a:bodyPr>
          <a:lstStyle/>
          <a:p>
            <a:pPr algn="ctr"/>
            <a:r>
              <a:rPr lang="en-IN" sz="9600" b="1" dirty="0" err="1">
                <a:latin typeface="Times New Roman" panose="02020603050405020304" pitchFamily="18" charset="0"/>
                <a:cs typeface="Times New Roman" panose="02020603050405020304" pitchFamily="18" charset="0"/>
              </a:rPr>
              <a:t>ddns</a:t>
            </a:r>
            <a:endParaRPr lang="en-IN" sz="9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77D6984-E2C3-ABDD-AD92-4F39359BE0CF}"/>
              </a:ext>
            </a:extLst>
          </p:cNvPr>
          <p:cNvSpPr>
            <a:spLocks noGrp="1"/>
          </p:cNvSpPr>
          <p:nvPr>
            <p:ph idx="1"/>
          </p:nvPr>
        </p:nvSpPr>
        <p:spPr>
          <a:xfrm>
            <a:off x="193040" y="904240"/>
            <a:ext cx="11755120" cy="5699760"/>
          </a:xfrm>
        </p:spPr>
        <p:txBody>
          <a:bodyPr>
            <a:noAutofit/>
          </a:bodyPr>
          <a:lstStyle/>
          <a:p>
            <a:pPr marL="12700" marR="0" lvl="0" indent="0" algn="l" rtl="0">
              <a:lnSpc>
                <a:spcPct val="150000"/>
              </a:lnSpc>
              <a:spcBef>
                <a:spcPts val="0"/>
              </a:spcBef>
              <a:spcAft>
                <a:spcPts val="0"/>
              </a:spcAft>
              <a:buClr>
                <a:schemeClr val="dk1"/>
              </a:buClr>
              <a:buSzPts val="2600"/>
              <a:buNone/>
            </a:pPr>
            <a:r>
              <a:rPr lang="en-US" dirty="0">
                <a:solidFill>
                  <a:schemeClr val="dk1"/>
                </a:solidFill>
                <a:latin typeface="Times New Roman" panose="02020603050405020304" pitchFamily="18" charset="0"/>
                <a:ea typeface="Calibri"/>
                <a:cs typeface="Times New Roman" panose="02020603050405020304" pitchFamily="18" charset="0"/>
                <a:sym typeface="Calibri"/>
              </a:rPr>
              <a:t>Dynamic Domain Name System.</a:t>
            </a:r>
          </a:p>
          <a:p>
            <a:pPr marL="355600" indent="-342900">
              <a:lnSpc>
                <a:spcPct val="150000"/>
              </a:lnSpc>
              <a:spcBef>
                <a:spcPts val="55"/>
              </a:spcBef>
              <a:spcAft>
                <a:spcPts val="0"/>
              </a:spcAft>
              <a:buClr>
                <a:schemeClr val="dk1"/>
              </a:buClr>
              <a:buSzPts val="2600"/>
            </a:pPr>
            <a:r>
              <a:rPr lang="en-US" dirty="0">
                <a:solidFill>
                  <a:schemeClr val="dk1"/>
                </a:solidFill>
                <a:latin typeface="Times New Roman" panose="02020603050405020304" pitchFamily="18" charset="0"/>
                <a:ea typeface="Calibri"/>
                <a:cs typeface="Times New Roman" panose="02020603050405020304" pitchFamily="18" charset="0"/>
                <a:sym typeface="Calibri"/>
              </a:rPr>
              <a:t>In DNS, when there </a:t>
            </a:r>
            <a:r>
              <a:rPr lang="en-US" dirty="0">
                <a:solidFill>
                  <a:srgbClr val="FF0000"/>
                </a:solidFill>
                <a:latin typeface="Times New Roman" panose="02020603050405020304" pitchFamily="18" charset="0"/>
                <a:ea typeface="Calibri"/>
                <a:cs typeface="Times New Roman" panose="02020603050405020304" pitchFamily="18" charset="0"/>
                <a:sym typeface="Calibri"/>
              </a:rPr>
              <a:t>is a change</a:t>
            </a:r>
            <a:r>
              <a:rPr lang="en-US" dirty="0">
                <a:solidFill>
                  <a:schemeClr val="dk1"/>
                </a:solidFill>
                <a:latin typeface="Times New Roman" panose="02020603050405020304" pitchFamily="18" charset="0"/>
                <a:ea typeface="Calibri"/>
                <a:cs typeface="Times New Roman" panose="02020603050405020304" pitchFamily="18" charset="0"/>
                <a:sym typeface="Calibri"/>
              </a:rPr>
              <a:t>, such as adding a new host, removing a host, or changing an IP address, the change must be made to the DNS  </a:t>
            </a:r>
            <a:r>
              <a:rPr lang="en-US" dirty="0">
                <a:solidFill>
                  <a:srgbClr val="FF0000"/>
                </a:solidFill>
                <a:latin typeface="Times New Roman" panose="02020603050405020304" pitchFamily="18" charset="0"/>
                <a:ea typeface="Calibri"/>
                <a:cs typeface="Times New Roman" panose="02020603050405020304" pitchFamily="18" charset="0"/>
                <a:sym typeface="Calibri"/>
              </a:rPr>
              <a:t>master file</a:t>
            </a:r>
            <a:r>
              <a:rPr lang="en-US" dirty="0">
                <a:solidFill>
                  <a:schemeClr val="dk1"/>
                </a:solidFill>
                <a:latin typeface="Times New Roman" panose="02020603050405020304" pitchFamily="18" charset="0"/>
                <a:ea typeface="Calibri"/>
                <a:cs typeface="Times New Roman" panose="02020603050405020304" pitchFamily="18" charset="0"/>
                <a:sym typeface="Calibri"/>
              </a:rPr>
              <a:t>.</a:t>
            </a:r>
          </a:p>
          <a:p>
            <a:pPr marL="355600" indent="-342900">
              <a:lnSpc>
                <a:spcPct val="150000"/>
              </a:lnSpc>
              <a:spcBef>
                <a:spcPts val="60"/>
              </a:spcBef>
              <a:spcAft>
                <a:spcPts val="0"/>
              </a:spcAft>
              <a:buClr>
                <a:schemeClr val="dk1"/>
              </a:buClr>
              <a:buSzPts val="2600"/>
            </a:pPr>
            <a:r>
              <a:rPr lang="en-US" dirty="0">
                <a:solidFill>
                  <a:schemeClr val="dk1"/>
                </a:solidFill>
                <a:latin typeface="Times New Roman" panose="02020603050405020304" pitchFamily="18" charset="0"/>
                <a:ea typeface="Calibri"/>
                <a:cs typeface="Times New Roman" panose="02020603050405020304" pitchFamily="18" charset="0"/>
                <a:sym typeface="Calibri"/>
              </a:rPr>
              <a:t>These types of changes involve a lot of manual updating.</a:t>
            </a:r>
          </a:p>
          <a:p>
            <a:pPr marL="355600" marR="1151890" indent="-342900">
              <a:lnSpc>
                <a:spcPct val="150000"/>
              </a:lnSpc>
              <a:spcBef>
                <a:spcPts val="1010"/>
              </a:spcBef>
              <a:spcAft>
                <a:spcPts val="0"/>
              </a:spcAft>
              <a:buClr>
                <a:schemeClr val="dk1"/>
              </a:buClr>
              <a:buSzPts val="2600"/>
            </a:pPr>
            <a:r>
              <a:rPr lang="en-US" dirty="0">
                <a:solidFill>
                  <a:schemeClr val="dk1"/>
                </a:solidFill>
                <a:latin typeface="Times New Roman" panose="02020603050405020304" pitchFamily="18" charset="0"/>
                <a:ea typeface="Calibri"/>
                <a:cs typeface="Times New Roman" panose="02020603050405020304" pitchFamily="18" charset="0"/>
                <a:sym typeface="Calibri"/>
              </a:rPr>
              <a:t>The size of today’s Internet does not allow for this kind of </a:t>
            </a:r>
            <a:r>
              <a:rPr lang="en-US" dirty="0">
                <a:solidFill>
                  <a:srgbClr val="FF0000"/>
                </a:solidFill>
                <a:latin typeface="Times New Roman" panose="02020603050405020304" pitchFamily="18" charset="0"/>
                <a:ea typeface="Calibri"/>
                <a:cs typeface="Times New Roman" panose="02020603050405020304" pitchFamily="18" charset="0"/>
                <a:sym typeface="Calibri"/>
              </a:rPr>
              <a:t>manual  operation</a:t>
            </a:r>
            <a:r>
              <a:rPr lang="en-US" dirty="0">
                <a:solidFill>
                  <a:srgbClr val="2D75B6"/>
                </a:solidFill>
                <a:latin typeface="Times New Roman" panose="02020603050405020304" pitchFamily="18" charset="0"/>
                <a:ea typeface="Calibri"/>
                <a:cs typeface="Times New Roman" panose="02020603050405020304" pitchFamily="18" charset="0"/>
                <a:sym typeface="Calibri"/>
              </a:rPr>
              <a:t>.</a:t>
            </a:r>
            <a:endParaRPr lang="en-US" dirty="0">
              <a:solidFill>
                <a:schemeClr val="dk1"/>
              </a:solidFill>
              <a:latin typeface="Times New Roman" panose="02020603050405020304" pitchFamily="18" charset="0"/>
              <a:ea typeface="Calibri"/>
              <a:cs typeface="Times New Roman" panose="02020603050405020304" pitchFamily="18" charset="0"/>
              <a:sym typeface="Calibri"/>
            </a:endParaRPr>
          </a:p>
          <a:p>
            <a:pPr marL="355600" indent="-342900">
              <a:lnSpc>
                <a:spcPct val="150000"/>
              </a:lnSpc>
              <a:spcBef>
                <a:spcPts val="60"/>
              </a:spcBef>
              <a:spcAft>
                <a:spcPts val="0"/>
              </a:spcAft>
              <a:buClr>
                <a:schemeClr val="dk1"/>
              </a:buClr>
              <a:buSzPts val="2600"/>
            </a:pPr>
            <a:r>
              <a:rPr lang="en-US" dirty="0">
                <a:solidFill>
                  <a:schemeClr val="dk1"/>
                </a:solidFill>
                <a:latin typeface="Times New Roman" panose="02020603050405020304" pitchFamily="18" charset="0"/>
                <a:ea typeface="Calibri"/>
                <a:cs typeface="Times New Roman" panose="02020603050405020304" pitchFamily="18" charset="0"/>
                <a:sym typeface="Calibri"/>
              </a:rPr>
              <a:t>The DNS master file must be </a:t>
            </a:r>
            <a:r>
              <a:rPr lang="en-US" dirty="0">
                <a:solidFill>
                  <a:srgbClr val="FF0000"/>
                </a:solidFill>
                <a:latin typeface="Times New Roman" panose="02020603050405020304" pitchFamily="18" charset="0"/>
                <a:ea typeface="Calibri"/>
                <a:cs typeface="Times New Roman" panose="02020603050405020304" pitchFamily="18" charset="0"/>
                <a:sym typeface="Calibri"/>
              </a:rPr>
              <a:t>updated dynamically</a:t>
            </a:r>
            <a:r>
              <a:rPr lang="en-US" dirty="0">
                <a:solidFill>
                  <a:srgbClr val="2D75B6"/>
                </a:solidFill>
                <a:latin typeface="Times New Roman" panose="02020603050405020304" pitchFamily="18" charset="0"/>
                <a:ea typeface="Calibri"/>
                <a:cs typeface="Times New Roman" panose="02020603050405020304" pitchFamily="18" charset="0"/>
                <a:sym typeface="Calibri"/>
              </a:rPr>
              <a:t>.</a:t>
            </a:r>
            <a:endParaRPr lang="en-US" dirty="0">
              <a:solidFill>
                <a:schemeClr val="dk1"/>
              </a:solidFill>
              <a:latin typeface="Times New Roman" panose="02020603050405020304" pitchFamily="18" charset="0"/>
              <a:ea typeface="Calibri"/>
              <a:cs typeface="Times New Roman" panose="02020603050405020304" pitchFamily="18" charset="0"/>
              <a:sym typeface="Calibri"/>
            </a:endParaRPr>
          </a:p>
          <a:p>
            <a:pPr marL="355600" indent="-342900">
              <a:lnSpc>
                <a:spcPct val="150000"/>
              </a:lnSpc>
              <a:spcBef>
                <a:spcPts val="65"/>
              </a:spcBef>
              <a:spcAft>
                <a:spcPts val="0"/>
              </a:spcAft>
              <a:buClr>
                <a:schemeClr val="dk1"/>
              </a:buClr>
              <a:buSzPts val="2600"/>
            </a:pPr>
            <a:r>
              <a:rPr lang="en-US" dirty="0">
                <a:solidFill>
                  <a:schemeClr val="dk1"/>
                </a:solidFill>
                <a:latin typeface="Times New Roman" panose="02020603050405020304" pitchFamily="18" charset="0"/>
                <a:ea typeface="Calibri"/>
                <a:cs typeface="Times New Roman" panose="02020603050405020304" pitchFamily="18" charset="0"/>
                <a:sym typeface="Calibri"/>
              </a:rPr>
              <a:t>The Dynamic Domain Name System (DDNS) </a:t>
            </a:r>
            <a:r>
              <a:rPr lang="en-US" dirty="0">
                <a:solidFill>
                  <a:srgbClr val="FF0000"/>
                </a:solidFill>
                <a:latin typeface="Times New Roman" panose="02020603050405020304" pitchFamily="18" charset="0"/>
                <a:ea typeface="Calibri"/>
                <a:cs typeface="Times New Roman" panose="02020603050405020304" pitchFamily="18" charset="0"/>
                <a:sym typeface="Calibri"/>
              </a:rPr>
              <a:t>therefore</a:t>
            </a:r>
            <a:r>
              <a:rPr lang="en-US" dirty="0">
                <a:solidFill>
                  <a:srgbClr val="2D75B6"/>
                </a:solidFill>
                <a:latin typeface="Times New Roman" panose="02020603050405020304" pitchFamily="18" charset="0"/>
                <a:ea typeface="Calibri"/>
                <a:cs typeface="Times New Roman" panose="02020603050405020304" pitchFamily="18" charset="0"/>
                <a:sym typeface="Calibri"/>
              </a:rPr>
              <a:t> </a:t>
            </a:r>
            <a:r>
              <a:rPr lang="en-US" dirty="0">
                <a:solidFill>
                  <a:schemeClr val="dk1"/>
                </a:solidFill>
                <a:latin typeface="Times New Roman" panose="02020603050405020304" pitchFamily="18" charset="0"/>
                <a:ea typeface="Calibri"/>
                <a:cs typeface="Times New Roman" panose="02020603050405020304" pitchFamily="18" charset="0"/>
                <a:sym typeface="Calibri"/>
              </a:rPr>
              <a:t>was devised.</a:t>
            </a:r>
          </a:p>
          <a:p>
            <a:pPr marL="355600" indent="-342900">
              <a:lnSpc>
                <a:spcPct val="150000"/>
              </a:lnSpc>
              <a:spcBef>
                <a:spcPts val="70"/>
              </a:spcBef>
              <a:spcAft>
                <a:spcPts val="0"/>
              </a:spcAft>
              <a:buClr>
                <a:schemeClr val="dk1"/>
              </a:buClr>
              <a:buSzPts val="2600"/>
            </a:pPr>
            <a:r>
              <a:rPr lang="en-US" dirty="0">
                <a:solidFill>
                  <a:schemeClr val="dk1"/>
                </a:solidFill>
                <a:latin typeface="Times New Roman" panose="02020603050405020304" pitchFamily="18" charset="0"/>
                <a:ea typeface="Calibri"/>
                <a:cs typeface="Times New Roman" panose="02020603050405020304" pitchFamily="18" charset="0"/>
                <a:sym typeface="Calibri"/>
              </a:rPr>
              <a:t>In DDNS, when a binding between a name and an address is </a:t>
            </a:r>
            <a:r>
              <a:rPr lang="en-US" dirty="0">
                <a:solidFill>
                  <a:srgbClr val="FF0000"/>
                </a:solidFill>
                <a:latin typeface="Times New Roman" panose="02020603050405020304" pitchFamily="18" charset="0"/>
                <a:ea typeface="Calibri"/>
                <a:cs typeface="Times New Roman" panose="02020603050405020304" pitchFamily="18" charset="0"/>
                <a:sym typeface="Calibri"/>
              </a:rPr>
              <a:t>determined</a:t>
            </a:r>
            <a:r>
              <a:rPr lang="en-US" dirty="0">
                <a:solidFill>
                  <a:schemeClr val="dk1"/>
                </a:solidFill>
                <a:latin typeface="Times New Roman" panose="02020603050405020304" pitchFamily="18" charset="0"/>
                <a:ea typeface="Calibri"/>
                <a:cs typeface="Times New Roman" panose="02020603050405020304" pitchFamily="18" charset="0"/>
                <a:sym typeface="Calibri"/>
              </a:rPr>
              <a:t>, the information is sent, usually by DHCP (Dynamic Host Configuration  </a:t>
            </a:r>
            <a:r>
              <a:rPr lang="en-US" dirty="0">
                <a:solidFill>
                  <a:srgbClr val="FF0000"/>
                </a:solidFill>
                <a:latin typeface="Times New Roman" panose="02020603050405020304" pitchFamily="18" charset="0"/>
                <a:ea typeface="Calibri"/>
                <a:cs typeface="Times New Roman" panose="02020603050405020304" pitchFamily="18" charset="0"/>
                <a:sym typeface="Calibri"/>
              </a:rPr>
              <a:t>Protocol</a:t>
            </a:r>
            <a:r>
              <a:rPr lang="en-US" dirty="0">
                <a:solidFill>
                  <a:srgbClr val="2D75B6"/>
                </a:solidFill>
                <a:latin typeface="Times New Roman" panose="02020603050405020304" pitchFamily="18" charset="0"/>
                <a:ea typeface="Calibri"/>
                <a:cs typeface="Times New Roman" panose="02020603050405020304" pitchFamily="18" charset="0"/>
                <a:sym typeface="Calibri"/>
              </a:rPr>
              <a:t> </a:t>
            </a:r>
            <a:r>
              <a:rPr lang="en-US" dirty="0">
                <a:solidFill>
                  <a:schemeClr val="dk1"/>
                </a:solidFill>
                <a:latin typeface="Times New Roman" panose="02020603050405020304" pitchFamily="18" charset="0"/>
                <a:ea typeface="Calibri"/>
                <a:cs typeface="Times New Roman" panose="02020603050405020304" pitchFamily="18" charset="0"/>
                <a:sym typeface="Calibri"/>
              </a:rPr>
              <a:t>)to a primary DNS server.</a:t>
            </a:r>
          </a:p>
          <a:p>
            <a:pPr marL="354965" indent="-342900">
              <a:lnSpc>
                <a:spcPct val="150000"/>
              </a:lnSpc>
              <a:spcBef>
                <a:spcPts val="60"/>
              </a:spcBef>
              <a:spcAft>
                <a:spcPts val="0"/>
              </a:spcAft>
              <a:buClr>
                <a:schemeClr val="dk1"/>
              </a:buClr>
              <a:buSzPts val="2600"/>
            </a:pPr>
            <a:r>
              <a:rPr lang="en-US" dirty="0">
                <a:solidFill>
                  <a:schemeClr val="dk1"/>
                </a:solidFill>
                <a:latin typeface="Times New Roman" panose="02020603050405020304" pitchFamily="18" charset="0"/>
                <a:ea typeface="Calibri"/>
                <a:cs typeface="Times New Roman" panose="02020603050405020304" pitchFamily="18" charset="0"/>
                <a:sym typeface="Calibri"/>
              </a:rPr>
              <a:t>The primary server </a:t>
            </a:r>
            <a:r>
              <a:rPr lang="en-US" dirty="0">
                <a:solidFill>
                  <a:srgbClr val="FF0000"/>
                </a:solidFill>
                <a:latin typeface="Times New Roman" panose="02020603050405020304" pitchFamily="18" charset="0"/>
                <a:ea typeface="Calibri"/>
                <a:cs typeface="Times New Roman" panose="02020603050405020304" pitchFamily="18" charset="0"/>
                <a:sym typeface="Calibri"/>
              </a:rPr>
              <a:t>updates the zone</a:t>
            </a:r>
            <a:r>
              <a:rPr lang="en-US" dirty="0">
                <a:solidFill>
                  <a:schemeClr val="bg1"/>
                </a:solidFill>
                <a:latin typeface="Times New Roman" panose="02020603050405020304" pitchFamily="18" charset="0"/>
                <a:ea typeface="Calibri"/>
                <a:cs typeface="Times New Roman" panose="02020603050405020304" pitchFamily="18" charset="0"/>
                <a:sym typeface="Calibri"/>
              </a:rPr>
              <a:t>.</a:t>
            </a:r>
          </a:p>
          <a:p>
            <a:pPr marL="355600" marR="5080" indent="-342900">
              <a:lnSpc>
                <a:spcPct val="150000"/>
              </a:lnSpc>
              <a:spcBef>
                <a:spcPts val="994"/>
              </a:spcBef>
              <a:spcAft>
                <a:spcPts val="0"/>
              </a:spcAft>
              <a:buClr>
                <a:schemeClr val="dk1"/>
              </a:buClr>
              <a:buSzPts val="2600"/>
            </a:pPr>
            <a:r>
              <a:rPr lang="en-US" dirty="0">
                <a:solidFill>
                  <a:schemeClr val="dk1"/>
                </a:solidFill>
                <a:latin typeface="Times New Roman" panose="02020603050405020304" pitchFamily="18" charset="0"/>
                <a:ea typeface="Calibri"/>
                <a:cs typeface="Times New Roman" panose="02020603050405020304" pitchFamily="18" charset="0"/>
                <a:sym typeface="Calibri"/>
              </a:rPr>
              <a:t>To provide security and </a:t>
            </a:r>
            <a:r>
              <a:rPr lang="en-US" dirty="0">
                <a:solidFill>
                  <a:srgbClr val="FF0000"/>
                </a:solidFill>
                <a:latin typeface="Times New Roman" panose="02020603050405020304" pitchFamily="18" charset="0"/>
                <a:ea typeface="Calibri"/>
                <a:cs typeface="Times New Roman" panose="02020603050405020304" pitchFamily="18" charset="0"/>
                <a:sym typeface="Calibri"/>
              </a:rPr>
              <a:t>prevent unauthorized changes </a:t>
            </a:r>
            <a:r>
              <a:rPr lang="en-US" dirty="0">
                <a:solidFill>
                  <a:schemeClr val="dk1"/>
                </a:solidFill>
                <a:latin typeface="Times New Roman" panose="02020603050405020304" pitchFamily="18" charset="0"/>
                <a:ea typeface="Calibri"/>
                <a:cs typeface="Times New Roman" panose="02020603050405020304" pitchFamily="18" charset="0"/>
                <a:sym typeface="Calibri"/>
              </a:rPr>
              <a:t>in the DNS records,  DDNS can use an authentication mechanism.</a:t>
            </a:r>
          </a:p>
          <a:p>
            <a:pPr marL="0" indent="0">
              <a:lnSpc>
                <a:spcPct val="150000"/>
              </a:lnSpc>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898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73A5-03C3-9085-0A54-080EC442C4A2}"/>
              </a:ext>
            </a:extLst>
          </p:cNvPr>
          <p:cNvSpPr>
            <a:spLocks noGrp="1"/>
          </p:cNvSpPr>
          <p:nvPr>
            <p:ph type="title"/>
          </p:nvPr>
        </p:nvSpPr>
        <p:spPr>
          <a:xfrm>
            <a:off x="684212" y="101601"/>
            <a:ext cx="8534400" cy="584200"/>
          </a:xfrm>
        </p:spPr>
        <p:txBody>
          <a:bodyPr>
            <a:noAutofit/>
          </a:bodyPr>
          <a:lstStyle/>
          <a:p>
            <a:pPr algn="ctr"/>
            <a:r>
              <a:rPr lang="en-IN" sz="6000" b="1" dirty="0">
                <a:latin typeface="Times New Roman" panose="02020603050405020304" pitchFamily="18" charset="0"/>
                <a:cs typeface="Times New Roman" panose="02020603050405020304" pitchFamily="18" charset="0"/>
              </a:rPr>
              <a:t>Conclusions</a:t>
            </a:r>
          </a:p>
        </p:txBody>
      </p:sp>
      <p:sp>
        <p:nvSpPr>
          <p:cNvPr id="3" name="Content Placeholder 2">
            <a:extLst>
              <a:ext uri="{FF2B5EF4-FFF2-40B4-BE49-F238E27FC236}">
                <a16:creationId xmlns:a16="http://schemas.microsoft.com/office/drawing/2014/main" id="{A5B52DD1-C73E-005B-F80A-990B5E41F30A}"/>
              </a:ext>
            </a:extLst>
          </p:cNvPr>
          <p:cNvSpPr>
            <a:spLocks noGrp="1"/>
          </p:cNvSpPr>
          <p:nvPr>
            <p:ph idx="1"/>
          </p:nvPr>
        </p:nvSpPr>
        <p:spPr>
          <a:xfrm>
            <a:off x="111760" y="1036320"/>
            <a:ext cx="11978640" cy="5720079"/>
          </a:xfrm>
        </p:spPr>
        <p:txBody>
          <a:bodyPr>
            <a:normAutofit fontScale="70000" lnSpcReduction="20000"/>
          </a:bodyPr>
          <a:lstStyle/>
          <a:p>
            <a:pPr marL="0" indent="0">
              <a:buNone/>
            </a:pPr>
            <a:r>
              <a:rPr lang="en-IN" b="1" u="sng" dirty="0">
                <a:latin typeface="Times New Roman" panose="02020603050405020304" pitchFamily="18" charset="0"/>
                <a:cs typeface="Times New Roman" panose="02020603050405020304" pitchFamily="18" charset="0"/>
              </a:rPr>
              <a:t>APPLICATION  LAYER</a:t>
            </a:r>
          </a:p>
          <a:p>
            <a:pPr marL="0" indent="0" algn="just">
              <a:lnSpc>
                <a:spcPct val="150000"/>
              </a:lnSpc>
              <a:buNone/>
            </a:pPr>
            <a:r>
              <a:rPr lang="en-IN" sz="2600" dirty="0">
                <a:latin typeface="Times New Roman" panose="02020603050405020304" pitchFamily="18" charset="0"/>
                <a:cs typeface="Times New Roman" panose="02020603050405020304" pitchFamily="18" charset="0"/>
              </a:rPr>
              <a:t>To allow access to network resources.</a:t>
            </a:r>
          </a:p>
          <a:p>
            <a:pPr marL="0" indent="0" algn="just">
              <a:lnSpc>
                <a:spcPct val="150000"/>
              </a:lnSpc>
              <a:buNone/>
            </a:pPr>
            <a:r>
              <a:rPr lang="en-IN" sz="2600" dirty="0">
                <a:latin typeface="Times New Roman" panose="02020603050405020304" pitchFamily="18" charset="0"/>
                <a:cs typeface="Times New Roman" panose="02020603050405020304" pitchFamily="18" charset="0"/>
              </a:rPr>
              <a:t>Application layer is also called Software Layer / Upper Layer.</a:t>
            </a:r>
          </a:p>
          <a:p>
            <a:pPr marL="0" indent="0" algn="just">
              <a:lnSpc>
                <a:spcPct val="150000"/>
              </a:lnSpc>
              <a:buNone/>
            </a:pPr>
            <a:r>
              <a:rPr lang="en-IN" sz="2600" dirty="0">
                <a:latin typeface="Times New Roman" panose="02020603050405020304" pitchFamily="18" charset="0"/>
                <a:cs typeface="Times New Roman" panose="02020603050405020304" pitchFamily="18" charset="0"/>
              </a:rPr>
              <a:t>It enables the user, whether human or software, to access the network.</a:t>
            </a:r>
          </a:p>
          <a:p>
            <a:pPr marL="0" indent="0" algn="just">
              <a:lnSpc>
                <a:spcPct val="150000"/>
              </a:lnSpc>
              <a:buNone/>
            </a:pPr>
            <a:r>
              <a:rPr lang="en-IN" sz="2600" dirty="0">
                <a:latin typeface="Times New Roman" panose="02020603050405020304" pitchFamily="18" charset="0"/>
                <a:cs typeface="Times New Roman" panose="02020603050405020304" pitchFamily="18" charset="0"/>
              </a:rPr>
              <a:t>It provides user interfaces/ support for services such as email.</a:t>
            </a:r>
          </a:p>
          <a:p>
            <a:pPr marL="0" indent="0" algn="just">
              <a:lnSpc>
                <a:spcPct val="150000"/>
              </a:lnSpc>
              <a:buNone/>
            </a:pPr>
            <a:r>
              <a:rPr lang="en-IN" sz="2600" dirty="0">
                <a:latin typeface="Times New Roman" panose="02020603050405020304" pitchFamily="18" charset="0"/>
                <a:cs typeface="Times New Roman" panose="02020603050405020304" pitchFamily="18" charset="0"/>
              </a:rPr>
              <a:t>It is responsible for providing services to the user</a:t>
            </a:r>
          </a:p>
          <a:p>
            <a:pPr marL="0" indent="0" algn="just">
              <a:lnSpc>
                <a:spcPct val="150000"/>
              </a:lnSpc>
              <a:buNone/>
            </a:pPr>
            <a:r>
              <a:rPr lang="en-IN" sz="2600" dirty="0">
                <a:latin typeface="Times New Roman" panose="02020603050405020304" pitchFamily="18" charset="0"/>
                <a:cs typeface="Times New Roman" panose="02020603050405020304" pitchFamily="18" charset="0"/>
              </a:rPr>
              <a:t>E.g.:) mail, file transfer, remote login etc.</a:t>
            </a:r>
          </a:p>
          <a:p>
            <a:pPr marL="0" indent="0" algn="just">
              <a:lnSpc>
                <a:spcPct val="150000"/>
              </a:lnSpc>
              <a:buNone/>
            </a:pPr>
            <a:r>
              <a:rPr lang="en-IN" sz="2600" dirty="0">
                <a:latin typeface="Times New Roman" panose="02020603050405020304" pitchFamily="18" charset="0"/>
                <a:cs typeface="Times New Roman" panose="02020603050405020304" pitchFamily="18" charset="0"/>
              </a:rPr>
              <a:t>Protocols are:  HTTP, SMTP, FTP, TELNET, SSH, SNMP, DNS, IGMP, POP3.</a:t>
            </a:r>
          </a:p>
          <a:p>
            <a:pPr marL="0" indent="0" algn="just">
              <a:lnSpc>
                <a:spcPct val="150000"/>
              </a:lnSpc>
              <a:buNone/>
            </a:pPr>
            <a:r>
              <a:rPr lang="en-IN" sz="2600" dirty="0">
                <a:latin typeface="Times New Roman" panose="02020603050405020304" pitchFamily="18" charset="0"/>
                <a:cs typeface="Times New Roman" panose="02020603050405020304" pitchFamily="18" charset="0"/>
              </a:rPr>
              <a:t>So, DNS is the protocol f application layer.</a:t>
            </a:r>
          </a:p>
          <a:p>
            <a:pPr marL="0" indent="0" algn="just">
              <a:lnSpc>
                <a:spcPct val="150000"/>
              </a:lnSpc>
              <a:buNone/>
            </a:pPr>
            <a:r>
              <a:rPr lang="en-IN" sz="2600" dirty="0">
                <a:latin typeface="Times New Roman" panose="02020603050405020304" pitchFamily="18" charset="0"/>
                <a:cs typeface="Times New Roman" panose="02020603050405020304" pitchFamily="18" charset="0"/>
              </a:rPr>
              <a:t>DNS is the naming service.</a:t>
            </a:r>
          </a:p>
          <a:p>
            <a:pPr marL="0" indent="0" algn="just">
              <a:lnSpc>
                <a:spcPct val="150000"/>
              </a:lnSpc>
              <a:buNone/>
            </a:pPr>
            <a:r>
              <a:rPr lang="en-IN" sz="2600" dirty="0">
                <a:latin typeface="Times New Roman" panose="02020603050405020304" pitchFamily="18" charset="0"/>
                <a:cs typeface="Times New Roman" panose="02020603050405020304" pitchFamily="18" charset="0"/>
              </a:rPr>
              <a:t>DNS is phonebook of internet.</a:t>
            </a:r>
          </a:p>
          <a:p>
            <a:pPr marL="0" indent="0">
              <a:buNone/>
            </a:pPr>
            <a:r>
              <a:rPr lang="en-IN" dirty="0"/>
              <a:t>		</a:t>
            </a:r>
          </a:p>
          <a:p>
            <a:pPr marL="0" indent="0">
              <a:buNone/>
            </a:pP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7111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48CD-48EF-0E81-2E5B-B6584B00458F}"/>
              </a:ext>
            </a:extLst>
          </p:cNvPr>
          <p:cNvSpPr>
            <a:spLocks noGrp="1"/>
          </p:cNvSpPr>
          <p:nvPr>
            <p:ph type="title"/>
          </p:nvPr>
        </p:nvSpPr>
        <p:spPr>
          <a:xfrm>
            <a:off x="684212" y="6654799"/>
            <a:ext cx="8534400" cy="294640"/>
          </a:xfrm>
        </p:spPr>
        <p:txBody>
          <a:bodyPr>
            <a:normAutofit fontScale="90000"/>
          </a:bodyPr>
          <a:lstStyle/>
          <a:p>
            <a:endParaRPr lang="en-IN" dirty="0"/>
          </a:p>
        </p:txBody>
      </p:sp>
      <p:pic>
        <p:nvPicPr>
          <p:cNvPr id="4" name="Content Placeholder 6">
            <a:extLst>
              <a:ext uri="{FF2B5EF4-FFF2-40B4-BE49-F238E27FC236}">
                <a16:creationId xmlns:a16="http://schemas.microsoft.com/office/drawing/2014/main" id="{4CBBEE70-68B7-A019-DF16-C31780625FD4}"/>
              </a:ext>
            </a:extLst>
          </p:cNvPr>
          <p:cNvPicPr>
            <a:picLocks noGrp="1" noChangeAspect="1"/>
          </p:cNvPicPr>
          <p:nvPr>
            <p:ph idx="1"/>
          </p:nvPr>
        </p:nvPicPr>
        <p:blipFill>
          <a:blip r:embed="rId2"/>
          <a:stretch>
            <a:fillRect/>
          </a:stretch>
        </p:blipFill>
        <p:spPr bwMode="auto">
          <a:xfrm>
            <a:off x="762000" y="716280"/>
            <a:ext cx="10281920" cy="5095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743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27294-5D1E-4A46-E784-A8E4EA4D8957}"/>
              </a:ext>
            </a:extLst>
          </p:cNvPr>
          <p:cNvSpPr>
            <a:spLocks noGrp="1"/>
          </p:cNvSpPr>
          <p:nvPr>
            <p:ph type="title"/>
          </p:nvPr>
        </p:nvSpPr>
        <p:spPr>
          <a:xfrm flipV="1">
            <a:off x="684212" y="101601"/>
            <a:ext cx="8534400" cy="71119"/>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8F0483C8-BBD9-497B-902C-8579430A1802}"/>
              </a:ext>
            </a:extLst>
          </p:cNvPr>
          <p:cNvSpPr>
            <a:spLocks noGrp="1"/>
          </p:cNvSpPr>
          <p:nvPr>
            <p:ph idx="1"/>
          </p:nvPr>
        </p:nvSpPr>
        <p:spPr>
          <a:xfrm>
            <a:off x="152400" y="284479"/>
            <a:ext cx="12039600" cy="6471919"/>
          </a:xfrm>
        </p:spPr>
        <p:txBody>
          <a:bodyPr/>
          <a:lstStyle/>
          <a:p>
            <a:pPr algn="just">
              <a:lnSpc>
                <a:spcPct val="150000"/>
              </a:lnSpc>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When the Internet was small, mapping was done by using hosts.txt file.</a:t>
            </a:r>
          </a:p>
          <a:p>
            <a:pPr marL="0" indent="0" algn="just">
              <a:lnSpc>
                <a:spcPct val="150000"/>
              </a:lnSpc>
              <a:buNone/>
            </a:pPr>
            <a:r>
              <a:rPr lang="en-US" dirty="0">
                <a:latin typeface="Times New Roman" panose="02020603050405020304" pitchFamily="18" charset="0"/>
                <a:ea typeface="Noto Sans Symbols"/>
                <a:cs typeface="Times New Roman" panose="02020603050405020304" pitchFamily="18" charset="0"/>
              </a:rPr>
              <a:t>(Host names are structured character string)</a:t>
            </a:r>
            <a:endParaRPr lang="en-IN" dirty="0">
              <a:effectLst/>
              <a:latin typeface="Times New Roman" panose="02020603050405020304" pitchFamily="18" charset="0"/>
              <a:ea typeface="Noto Sans Symbols"/>
              <a:cs typeface="Times New Roman" panose="02020603050405020304" pitchFamily="18" charset="0"/>
            </a:endParaRPr>
          </a:p>
          <a:p>
            <a:pPr algn="just">
              <a:lnSpc>
                <a:spcPct val="150000"/>
              </a:lnSpc>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host file was located at host's disk and updated periodically from a master host file.</a:t>
            </a:r>
          </a:p>
          <a:p>
            <a:pPr algn="just">
              <a:lnSpc>
                <a:spcPct val="150000"/>
              </a:lnSpc>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When any program or any user wanted to map  domain name to an address, the host consulted the host file and found the mapping.</a:t>
            </a:r>
            <a:endParaRPr lang="en-IN" dirty="0">
              <a:effectLst/>
              <a:latin typeface="Times New Roman" panose="02020603050405020304" pitchFamily="18" charset="0"/>
              <a:ea typeface="Noto Sans Symbols"/>
              <a:cs typeface="Times New Roman" panose="02020603050405020304" pitchFamily="18" charset="0"/>
            </a:endParaRPr>
          </a:p>
          <a:p>
            <a:pPr algn="just">
              <a:lnSpc>
                <a:spcPct val="150000"/>
              </a:lnSpc>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Now Internet is not small, it is impossible to have only one host file to relate every address with a name and vice versa.</a:t>
            </a:r>
            <a:endParaRPr lang="en-IN" dirty="0">
              <a:effectLst/>
              <a:latin typeface="Times New Roman" panose="02020603050405020304" pitchFamily="18" charset="0"/>
              <a:ea typeface="Noto Sans Symbols"/>
              <a:cs typeface="Times New Roman" panose="02020603050405020304" pitchFamily="18" charset="0"/>
            </a:endParaRPr>
          </a:p>
          <a:p>
            <a:pPr algn="just">
              <a:lnSpc>
                <a:spcPct val="150000"/>
              </a:lnSpc>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solution used today is to divide the host file into smaller parts and store each part on a different computer.</a:t>
            </a:r>
            <a:endParaRPr lang="en-IN" dirty="0">
              <a:effectLst/>
              <a:latin typeface="Times New Roman" panose="02020603050405020304" pitchFamily="18" charset="0"/>
              <a:ea typeface="Noto Sans Symbols"/>
              <a:cs typeface="Times New Roman" panose="02020603050405020304" pitchFamily="18" charset="0"/>
            </a:endParaRPr>
          </a:p>
          <a:p>
            <a:pPr algn="just">
              <a:lnSpc>
                <a:spcPct val="150000"/>
              </a:lnSpc>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In this method, the host that needs mapping can call the closest computer holding the needed information</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This method is used in Domain Name System (DNS).</a:t>
            </a:r>
            <a:endParaRPr lang="en-IN" dirty="0">
              <a:effectLst/>
              <a:latin typeface="Times New Roman" panose="02020603050405020304" pitchFamily="18" charset="0"/>
              <a:ea typeface="Noto Sans Symbols"/>
              <a:cs typeface="Times New Roman" panose="02020603050405020304" pitchFamily="18" charset="0"/>
            </a:endParaRPr>
          </a:p>
          <a:p>
            <a:endParaRPr lang="en-IN" dirty="0"/>
          </a:p>
        </p:txBody>
      </p:sp>
    </p:spTree>
    <p:extLst>
      <p:ext uri="{BB962C8B-B14F-4D97-AF65-F5344CB8AC3E}">
        <p14:creationId xmlns:p14="http://schemas.microsoft.com/office/powerpoint/2010/main" val="258894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F5C8B-7DB8-55AD-C927-F93DE789C6C2}"/>
              </a:ext>
            </a:extLst>
          </p:cNvPr>
          <p:cNvSpPr>
            <a:spLocks noGrp="1"/>
          </p:cNvSpPr>
          <p:nvPr>
            <p:ph type="title"/>
          </p:nvPr>
        </p:nvSpPr>
        <p:spPr>
          <a:xfrm>
            <a:off x="684212" y="121921"/>
            <a:ext cx="8534400" cy="284479"/>
          </a:xfrm>
        </p:spPr>
        <p:txBody>
          <a:bodyPr>
            <a:noAutofit/>
          </a:bodyPr>
          <a:lstStyle/>
          <a:p>
            <a:pPr algn="ctr"/>
            <a:r>
              <a:rPr lang="en-IN" sz="4800" b="1" dirty="0">
                <a:latin typeface="Times New Roman" panose="02020603050405020304" pitchFamily="18" charset="0"/>
                <a:cs typeface="Times New Roman" panose="02020603050405020304" pitchFamily="18" charset="0"/>
              </a:rPr>
              <a:t>Name  space</a:t>
            </a:r>
          </a:p>
        </p:txBody>
      </p:sp>
      <p:sp>
        <p:nvSpPr>
          <p:cNvPr id="3" name="Content Placeholder 2">
            <a:extLst>
              <a:ext uri="{FF2B5EF4-FFF2-40B4-BE49-F238E27FC236}">
                <a16:creationId xmlns:a16="http://schemas.microsoft.com/office/drawing/2014/main" id="{E6ED8670-59A9-05EC-F58D-2751DDE6F158}"/>
              </a:ext>
            </a:extLst>
          </p:cNvPr>
          <p:cNvSpPr>
            <a:spLocks noGrp="1"/>
          </p:cNvSpPr>
          <p:nvPr>
            <p:ph idx="1"/>
          </p:nvPr>
        </p:nvSpPr>
        <p:spPr>
          <a:xfrm>
            <a:off x="142240" y="1239520"/>
            <a:ext cx="11836400" cy="5384800"/>
          </a:xfrm>
        </p:spPr>
        <p:txBody>
          <a:bodyPr>
            <a:normAutofit/>
          </a:bodyPr>
          <a:lstStyle/>
          <a:p>
            <a:pPr marL="0" indent="0" algn="just">
              <a:lnSpc>
                <a:spcPct val="150000"/>
              </a:lnSpc>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 names must be unique because the addresses are unique. A name</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space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that maps each address to a unique name can be organized in two ways: flat or hierarchical.  In a</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flat name space,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 name is assigned to an address. A name in this space is ii sequence of characters without structure. The names may or may not have a common section: if they do, it has no meaning. The main disadvantage of a flat name space is that it cannot be used in a large system such as the Internet because it must be central controlled to avoid ambiguity and duplication.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In a</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hierarchical name space,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each name is made of several parts. The first part can define the nature of the organization, the second part can define the name of an organization, the third part can define departments in the organization, and so on. The authority to assign and control the name spaces can be decentralized. A central authority can assign the part of the name that defines the nature of the organization and the name of the organization. The responsibility of the rest of the name can be given to the organization itself. The organization can add suffixes (or prefixes).</a:t>
            </a:r>
            <a:endParaRPr lang="en-IN" dirty="0">
              <a:effectLst/>
              <a:latin typeface="Times New Roman" panose="02020603050405020304" pitchFamily="18" charset="0"/>
              <a:ea typeface="Arial" panose="020B0604020202020204" pitchFamily="34" charset="0"/>
              <a:cs typeface="Times New Roman" panose="02020603050405020304" pitchFamily="18" charset="0"/>
            </a:endParaRPr>
          </a:p>
          <a:p>
            <a:pPr marL="0" indent="0" algn="just">
              <a:lnSpc>
                <a:spcPct val="150000"/>
              </a:lnSpc>
              <a:buNone/>
            </a:pPr>
            <a:endParaRPr lang="en-IN" dirty="0">
              <a:effectLst/>
              <a:latin typeface="Times New Roman" panose="02020603050405020304" pitchFamily="18" charset="0"/>
              <a:ea typeface="Arial" panose="020B0604020202020204" pitchFamily="34" charset="0"/>
              <a:cs typeface="Times New Roman" panose="02020603050405020304" pitchFamily="18" charset="0"/>
            </a:endParaRPr>
          </a:p>
          <a:p>
            <a:pPr marL="0" indent="0" algn="just">
              <a:lnSpc>
                <a:spcPct val="150000"/>
              </a:lnSpc>
              <a:buNone/>
            </a:pPr>
            <a:endParaRPr lang="en-IN"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50000"/>
              </a:lnSpc>
              <a:buNone/>
            </a:pPr>
            <a:endParaRPr lang="en-IN"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92628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9773-99ED-20B3-40F8-63A7AC647910}"/>
              </a:ext>
            </a:extLst>
          </p:cNvPr>
          <p:cNvSpPr>
            <a:spLocks noGrp="1"/>
          </p:cNvSpPr>
          <p:nvPr>
            <p:ph type="title"/>
          </p:nvPr>
        </p:nvSpPr>
        <p:spPr>
          <a:xfrm>
            <a:off x="684212" y="152401"/>
            <a:ext cx="8534400" cy="355600"/>
          </a:xfrm>
        </p:spPr>
        <p:txBody>
          <a:bodyPr>
            <a:normAutofit fontScale="90000"/>
          </a:bodyPr>
          <a:lstStyle/>
          <a:p>
            <a:pPr algn="ctr"/>
            <a:r>
              <a:rPr lang="en-IN" b="1" dirty="0">
                <a:latin typeface="Times New Roman" panose="02020603050405020304" pitchFamily="18" charset="0"/>
                <a:cs typeface="Times New Roman" panose="02020603050405020304" pitchFamily="18" charset="0"/>
              </a:rPr>
              <a:t>Domain  name  space</a:t>
            </a:r>
          </a:p>
        </p:txBody>
      </p:sp>
      <p:sp>
        <p:nvSpPr>
          <p:cNvPr id="3" name="Content Placeholder 2">
            <a:extLst>
              <a:ext uri="{FF2B5EF4-FFF2-40B4-BE49-F238E27FC236}">
                <a16:creationId xmlns:a16="http://schemas.microsoft.com/office/drawing/2014/main" id="{4B5A74BF-3206-EADA-4E22-14307B4EA478}"/>
              </a:ext>
            </a:extLst>
          </p:cNvPr>
          <p:cNvSpPr>
            <a:spLocks noGrp="1"/>
          </p:cNvSpPr>
          <p:nvPr>
            <p:ph idx="1"/>
          </p:nvPr>
        </p:nvSpPr>
        <p:spPr>
          <a:xfrm>
            <a:off x="142240" y="1981200"/>
            <a:ext cx="11724640" cy="4724399"/>
          </a:xfrm>
        </p:spPr>
        <p:txBody>
          <a:bodyPr>
            <a:normAutofit fontScale="92500" lnSpcReduction="20000"/>
          </a:bodyPr>
          <a:lstStyle/>
          <a:p>
            <a:pPr marL="0" indent="0" algn="just">
              <a:lnSpc>
                <a:spcPct val="150000"/>
              </a:lnSpc>
              <a:buNone/>
            </a:pPr>
            <a:r>
              <a:rPr lang="en-US" sz="2200" dirty="0">
                <a:effectLst/>
                <a:latin typeface="Times New Roman" panose="02020603050405020304" pitchFamily="18" charset="0"/>
                <a:ea typeface="Times New Roman" panose="02020603050405020304" pitchFamily="18" charset="0"/>
              </a:rPr>
              <a:t>To have a hierarchical name space, a</a:t>
            </a:r>
            <a:r>
              <a:rPr lang="en-US" sz="2200" b="1" dirty="0">
                <a:effectLst/>
                <a:latin typeface="Times New Roman" panose="02020603050405020304" pitchFamily="18" charset="0"/>
                <a:ea typeface="Times New Roman" panose="02020603050405020304" pitchFamily="18" charset="0"/>
              </a:rPr>
              <a:t> domain name space</a:t>
            </a:r>
            <a:r>
              <a:rPr lang="en-US" sz="2200" dirty="0">
                <a:effectLst/>
                <a:latin typeface="Times New Roman" panose="02020603050405020304" pitchFamily="18" charset="0"/>
                <a:ea typeface="Times New Roman" panose="02020603050405020304" pitchFamily="18" charset="0"/>
              </a:rPr>
              <a:t> was designed. In this design the names are denned in an inverted-tree structure with the root at the top. The tree can have only 128 levels: level 0 (root) to level 127.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70000"/>
              </a:lnSpc>
              <a:spcBef>
                <a:spcPts val="2700"/>
              </a:spcBef>
              <a:buNone/>
            </a:pP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Label</a:t>
            </a:r>
            <a:endParaRPr lang="en-IN" sz="2200" dirty="0">
              <a:effectLst/>
              <a:latin typeface="Times New Roman" panose="02020603050405020304" pitchFamily="18" charset="0"/>
              <a:ea typeface="Arial" panose="020B0604020202020204" pitchFamily="34" charset="0"/>
              <a:cs typeface="Times New Roman" panose="02020603050405020304" pitchFamily="18" charset="0"/>
            </a:endParaRPr>
          </a:p>
          <a:p>
            <a:pPr marL="0" indent="0" algn="just">
              <a:lnSpc>
                <a:spcPct val="170000"/>
              </a:lnSpc>
              <a:spcBef>
                <a:spcPts val="100"/>
              </a:spcBef>
              <a:spcAft>
                <a:spcPts val="1000"/>
              </a:spcAft>
              <a:buNone/>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Each node in the tree has a</a:t>
            </a: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label,</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which is a string with a maximum of 63 characters. The root label is a null string (empty string). DNS requires that children of a node (nodes that branch from the same node) have different labels, which guarantees the uniqueness of the domain names.</a:t>
            </a:r>
            <a:endParaRPr lang="en-IN" sz="2200" dirty="0">
              <a:effectLst/>
              <a:latin typeface="Times New Roman" panose="02020603050405020304" pitchFamily="18" charset="0"/>
              <a:ea typeface="Arial" panose="020B0604020202020204" pitchFamily="34" charset="0"/>
              <a:cs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8AE05B5-1D8C-3E39-0986-5E449DC95C47}"/>
              </a:ext>
            </a:extLst>
          </p:cNvPr>
          <p:cNvPicPr/>
          <p:nvPr/>
        </p:nvPicPr>
        <p:blipFill>
          <a:blip r:embed="rId2"/>
          <a:srcRect/>
          <a:stretch>
            <a:fillRect/>
          </a:stretch>
        </p:blipFill>
        <p:spPr>
          <a:xfrm>
            <a:off x="2640965" y="1819275"/>
            <a:ext cx="4857750" cy="1609725"/>
          </a:xfrm>
          <a:prstGeom prst="rect">
            <a:avLst/>
          </a:prstGeom>
          <a:ln/>
        </p:spPr>
      </p:pic>
    </p:spTree>
    <p:extLst>
      <p:ext uri="{BB962C8B-B14F-4D97-AF65-F5344CB8AC3E}">
        <p14:creationId xmlns:p14="http://schemas.microsoft.com/office/powerpoint/2010/main" val="106858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84A7-5CF1-273B-7412-CB9B369F5C8D}"/>
              </a:ext>
            </a:extLst>
          </p:cNvPr>
          <p:cNvSpPr>
            <a:spLocks noGrp="1"/>
          </p:cNvSpPr>
          <p:nvPr>
            <p:ph type="title"/>
          </p:nvPr>
        </p:nvSpPr>
        <p:spPr>
          <a:xfrm>
            <a:off x="684212" y="6939279"/>
            <a:ext cx="8534400" cy="213360"/>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9787E5FF-E8C5-1AD1-754B-DF09F9FFF30D}"/>
              </a:ext>
            </a:extLst>
          </p:cNvPr>
          <p:cNvSpPr>
            <a:spLocks noGrp="1"/>
          </p:cNvSpPr>
          <p:nvPr>
            <p:ph idx="1"/>
          </p:nvPr>
        </p:nvSpPr>
        <p:spPr>
          <a:xfrm>
            <a:off x="182880" y="101600"/>
            <a:ext cx="11856720" cy="6685280"/>
          </a:xfrm>
        </p:spPr>
        <p:txBody>
          <a:bodyPr/>
          <a:lstStyle/>
          <a:p>
            <a:pPr marL="0" indent="0" algn="just">
              <a:lnSpc>
                <a:spcPct val="115000"/>
              </a:lnSpc>
              <a:spcBef>
                <a:spcPts val="1500"/>
              </a:spcBef>
              <a:buNone/>
            </a:pPr>
            <a:r>
              <a:rPr lang="en-US" sz="1800" b="1" dirty="0">
                <a:effectLst/>
                <a:latin typeface="Times New Roman" panose="02020603050405020304" pitchFamily="18" charset="0"/>
                <a:ea typeface="Times New Roman" panose="02020603050405020304" pitchFamily="18" charset="0"/>
              </a:rPr>
              <a:t>Domain Name</a:t>
            </a:r>
            <a:endParaRPr lang="en-IN" sz="1800" dirty="0">
              <a:effectLst/>
              <a:latin typeface="Arial" panose="020B0604020202020204" pitchFamily="34" charset="0"/>
              <a:ea typeface="Arial" panose="020B0604020202020204" pitchFamily="34" charset="0"/>
            </a:endParaRPr>
          </a:p>
          <a:p>
            <a:pPr marL="0" indent="0">
              <a:buNone/>
            </a:pPr>
            <a:r>
              <a:rPr lang="en-US" sz="1800" dirty="0">
                <a:effectLst/>
                <a:latin typeface="Times New Roman" panose="02020603050405020304" pitchFamily="18" charset="0"/>
                <a:ea typeface="Times New Roman" panose="02020603050405020304" pitchFamily="18" charset="0"/>
              </a:rPr>
              <a:t>Each node in the tree has a domain name. A full</a:t>
            </a:r>
            <a:r>
              <a:rPr lang="en-US" sz="1800" b="1" dirty="0">
                <a:effectLst/>
                <a:latin typeface="Times New Roman" panose="02020603050405020304" pitchFamily="18" charset="0"/>
                <a:ea typeface="Times New Roman" panose="02020603050405020304" pitchFamily="18" charset="0"/>
              </a:rPr>
              <a:t> domain name</a:t>
            </a:r>
            <a:r>
              <a:rPr lang="en-US" sz="1800" dirty="0">
                <a:effectLst/>
                <a:latin typeface="Times New Roman" panose="02020603050405020304" pitchFamily="18" charset="0"/>
                <a:ea typeface="Times New Roman" panose="02020603050405020304" pitchFamily="18" charset="0"/>
              </a:rPr>
              <a:t> is a sequence of labels separated by dots (.). The domain names are always read from the node up to the root. The last label is the label of the root (null). This means that a full domain name always ends in a null label, which means the last character is a dot because the null string is nothing. </a:t>
            </a:r>
          </a:p>
          <a:p>
            <a:pPr marL="0" indent="0">
              <a:buNone/>
            </a:pPr>
            <a:endParaRPr lang="en-US" sz="1800" dirty="0">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en-US" sz="1800" b="1" i="1" dirty="0">
                <a:effectLst/>
                <a:latin typeface="Times New Roman" panose="02020603050405020304" pitchFamily="18" charset="0"/>
                <a:ea typeface="Times New Roman" panose="02020603050405020304" pitchFamily="18" charset="0"/>
              </a:rPr>
              <a:t>Fully Qualified Domain Name:  </a:t>
            </a:r>
            <a:r>
              <a:rPr lang="en-US" sz="1800" dirty="0">
                <a:effectLst/>
                <a:latin typeface="Times New Roman" panose="02020603050405020304" pitchFamily="18" charset="0"/>
                <a:ea typeface="Times New Roman" panose="02020603050405020304" pitchFamily="18" charset="0"/>
              </a:rPr>
              <a:t>If the</a:t>
            </a:r>
            <a:r>
              <a:rPr lang="en-US" sz="1800" b="1" i="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label is terminated by a null string, it is called a</a:t>
            </a:r>
            <a:r>
              <a:rPr lang="en-US" sz="1800" b="1" dirty="0">
                <a:effectLst/>
                <a:latin typeface="Times New Roman" panose="02020603050405020304" pitchFamily="18" charset="0"/>
                <a:ea typeface="Times New Roman" panose="02020603050405020304" pitchFamily="18" charset="0"/>
              </a:rPr>
              <a:t> fully qualified domain (FQDN).</a:t>
            </a:r>
            <a:r>
              <a:rPr lang="en-US" sz="1800" dirty="0">
                <a:effectLst/>
                <a:latin typeface="Times New Roman" panose="02020603050405020304" pitchFamily="18" charset="0"/>
                <a:ea typeface="Times New Roman" panose="02020603050405020304" pitchFamily="18" charset="0"/>
              </a:rPr>
              <a:t> An FQDN is a domain name that contains the full name of a host. </a:t>
            </a:r>
            <a:endParaRPr lang="en-IN" sz="1800" dirty="0">
              <a:effectLst/>
              <a:latin typeface="Arial" panose="020B0604020202020204" pitchFamily="34" charset="0"/>
              <a:ea typeface="Arial" panose="020B0604020202020204" pitchFamily="34" charset="0"/>
            </a:endParaRPr>
          </a:p>
          <a:p>
            <a:pPr marL="0" indent="0" algn="just">
              <a:lnSpc>
                <a:spcPct val="150000"/>
              </a:lnSpc>
              <a:buNone/>
            </a:pPr>
            <a:r>
              <a:rPr lang="en-US" sz="1800" b="1" i="1" dirty="0">
                <a:effectLst/>
                <a:latin typeface="Times New Roman" panose="02020603050405020304" pitchFamily="18" charset="0"/>
                <a:ea typeface="Times New Roman" panose="02020603050405020304" pitchFamily="18" charset="0"/>
              </a:rPr>
              <a:t>Partially Qualified Domain Name: the</a:t>
            </a:r>
            <a:r>
              <a:rPr lang="en-US" sz="1800" dirty="0">
                <a:effectLst/>
                <a:latin typeface="Times New Roman" panose="02020603050405020304" pitchFamily="18" charset="0"/>
                <a:ea typeface="Times New Roman" panose="02020603050405020304" pitchFamily="18" charset="0"/>
              </a:rPr>
              <a:t> label is not terminated by a label. PDQN start from a node but it does not reach the root. It is used when the name to be resolved belongs to the same site as the client.</a:t>
            </a:r>
            <a:endParaRPr lang="en-IN" sz="1800" dirty="0">
              <a:effectLst/>
              <a:latin typeface="Arial" panose="020B0604020202020204" pitchFamily="34" charset="0"/>
              <a:ea typeface="Arial" panose="020B0604020202020204" pitchFamily="34" charset="0"/>
            </a:endParaRPr>
          </a:p>
          <a:p>
            <a:pPr marL="0" indent="0">
              <a:buNone/>
            </a:pPr>
            <a:endParaRPr lang="en-IN" dirty="0"/>
          </a:p>
        </p:txBody>
      </p:sp>
      <p:pic>
        <p:nvPicPr>
          <p:cNvPr id="5" name="Picture 4">
            <a:extLst>
              <a:ext uri="{FF2B5EF4-FFF2-40B4-BE49-F238E27FC236}">
                <a16:creationId xmlns:a16="http://schemas.microsoft.com/office/drawing/2014/main" id="{38FA3C27-7D3D-596E-78C4-455EFED46FB4}"/>
              </a:ext>
            </a:extLst>
          </p:cNvPr>
          <p:cNvPicPr/>
          <p:nvPr/>
        </p:nvPicPr>
        <p:blipFill>
          <a:blip r:embed="rId2"/>
          <a:srcRect/>
          <a:stretch>
            <a:fillRect/>
          </a:stretch>
        </p:blipFill>
        <p:spPr>
          <a:xfrm>
            <a:off x="3019742" y="2117090"/>
            <a:ext cx="4201795" cy="1631950"/>
          </a:xfrm>
          <a:prstGeom prst="rect">
            <a:avLst/>
          </a:prstGeom>
          <a:ln/>
        </p:spPr>
      </p:pic>
      <p:pic>
        <p:nvPicPr>
          <p:cNvPr id="6" name="Picture 5">
            <a:extLst>
              <a:ext uri="{FF2B5EF4-FFF2-40B4-BE49-F238E27FC236}">
                <a16:creationId xmlns:a16="http://schemas.microsoft.com/office/drawing/2014/main" id="{B052DEFC-6342-91F2-CADD-0D6F900DA4CD}"/>
              </a:ext>
            </a:extLst>
          </p:cNvPr>
          <p:cNvPicPr/>
          <p:nvPr/>
        </p:nvPicPr>
        <p:blipFill>
          <a:blip r:embed="rId3"/>
          <a:srcRect/>
          <a:stretch>
            <a:fillRect/>
          </a:stretch>
        </p:blipFill>
        <p:spPr>
          <a:xfrm>
            <a:off x="2401252" y="5646737"/>
            <a:ext cx="4686935" cy="810895"/>
          </a:xfrm>
          <a:prstGeom prst="rect">
            <a:avLst/>
          </a:prstGeom>
          <a:ln/>
        </p:spPr>
      </p:pic>
    </p:spTree>
    <p:extLst>
      <p:ext uri="{BB962C8B-B14F-4D97-AF65-F5344CB8AC3E}">
        <p14:creationId xmlns:p14="http://schemas.microsoft.com/office/powerpoint/2010/main" val="371990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860E-A81E-52E0-DAA4-67804DC0602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6B060CB-90CB-0A3D-A02F-3C0D9BA70952}"/>
              </a:ext>
            </a:extLst>
          </p:cNvPr>
          <p:cNvSpPr>
            <a:spLocks noGrp="1"/>
          </p:cNvSpPr>
          <p:nvPr>
            <p:ph idx="1"/>
          </p:nvPr>
        </p:nvSpPr>
        <p:spPr/>
        <p:txBody>
          <a:bodyPr>
            <a:normAutofit/>
          </a:bodyPr>
          <a:lstStyle/>
          <a:p>
            <a:pPr marL="0" indent="0">
              <a:buNone/>
            </a:pPr>
            <a:r>
              <a:rPr lang="en-IN" dirty="0" err="1"/>
              <a:t>e.g</a:t>
            </a:r>
            <a:r>
              <a:rPr lang="en-IN" dirty="0"/>
              <a:t>:) domain name:</a:t>
            </a:r>
          </a:p>
          <a:p>
            <a:pPr marL="0" indent="0">
              <a:buNone/>
            </a:pPr>
            <a:endParaRPr lang="en-IN" dirty="0"/>
          </a:p>
          <a:p>
            <a:pPr marL="0" indent="0">
              <a:buNone/>
            </a:pPr>
            <a:r>
              <a:rPr lang="en-IN" dirty="0">
                <a:hlinkClick r:id="rId2"/>
              </a:rPr>
              <a:t>www.mgu.ac.in</a:t>
            </a:r>
            <a:r>
              <a:rPr lang="en-IN" dirty="0"/>
              <a:t>.</a:t>
            </a:r>
          </a:p>
          <a:p>
            <a:pPr marL="0" indent="0">
              <a:buNone/>
            </a:pPr>
            <a:r>
              <a:rPr lang="en-IN" dirty="0"/>
              <a:t>Where ‘in’ is TLD or primary domain name.</a:t>
            </a:r>
          </a:p>
          <a:p>
            <a:pPr marL="0" indent="0">
              <a:buNone/>
            </a:pPr>
            <a:r>
              <a:rPr lang="en-IN" dirty="0"/>
              <a:t>‘ac’ is subdomain.</a:t>
            </a:r>
          </a:p>
          <a:p>
            <a:pPr marL="0" indent="0">
              <a:buNone/>
            </a:pPr>
            <a:r>
              <a:rPr lang="en-IN" dirty="0"/>
              <a:t>It is </a:t>
            </a:r>
            <a:r>
              <a:rPr lang="en-IN" dirty="0" err="1"/>
              <a:t>fqdn</a:t>
            </a:r>
            <a:endParaRPr lang="en-IN" dirty="0"/>
          </a:p>
          <a:p>
            <a:pPr marL="0" indent="0">
              <a:buNone/>
            </a:pPr>
            <a:endParaRPr lang="en-IN" dirty="0"/>
          </a:p>
          <a:p>
            <a:pPr marL="0" indent="0">
              <a:buNone/>
            </a:pPr>
            <a:r>
              <a:rPr lang="en-IN" dirty="0">
                <a:hlinkClick r:id="rId2"/>
              </a:rPr>
              <a:t>www.mgu.ac.in</a:t>
            </a:r>
            <a:r>
              <a:rPr lang="en-IN" dirty="0"/>
              <a:t>       is </a:t>
            </a:r>
            <a:r>
              <a:rPr lang="en-IN" dirty="0" err="1"/>
              <a:t>pqdn</a:t>
            </a:r>
            <a:endParaRPr lang="en-IN" dirty="0"/>
          </a:p>
        </p:txBody>
      </p:sp>
    </p:spTree>
    <p:extLst>
      <p:ext uri="{BB962C8B-B14F-4D97-AF65-F5344CB8AC3E}">
        <p14:creationId xmlns:p14="http://schemas.microsoft.com/office/powerpoint/2010/main" val="368185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05EA-2891-0217-1011-FA903B344FA8}"/>
              </a:ext>
            </a:extLst>
          </p:cNvPr>
          <p:cNvSpPr>
            <a:spLocks noGrp="1"/>
          </p:cNvSpPr>
          <p:nvPr>
            <p:ph type="title"/>
          </p:nvPr>
        </p:nvSpPr>
        <p:spPr>
          <a:xfrm>
            <a:off x="684212" y="6766559"/>
            <a:ext cx="8534400" cy="243840"/>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DF349739-92A6-E958-91B8-D99A72DFD7AE}"/>
              </a:ext>
            </a:extLst>
          </p:cNvPr>
          <p:cNvSpPr>
            <a:spLocks noGrp="1"/>
          </p:cNvSpPr>
          <p:nvPr>
            <p:ph idx="1"/>
          </p:nvPr>
        </p:nvSpPr>
        <p:spPr>
          <a:xfrm>
            <a:off x="101600" y="1"/>
            <a:ext cx="11856720" cy="6766558"/>
          </a:xfrm>
        </p:spPr>
        <p:txBody>
          <a:bodyPr/>
          <a:lstStyle/>
          <a:p>
            <a:pPr marL="0" indent="0" algn="just">
              <a:lnSpc>
                <a:spcPct val="150000"/>
              </a:lnSpc>
              <a:spcAft>
                <a:spcPts val="1000"/>
              </a:spcAft>
              <a:buNone/>
            </a:pPr>
            <a:r>
              <a:rPr lang="en-US" b="1" u="sng" dirty="0">
                <a:effectLst/>
                <a:latin typeface="Times New Roman" panose="02020603050405020304" pitchFamily="18" charset="0"/>
                <a:ea typeface="Times New Roman" panose="02020603050405020304" pitchFamily="18" charset="0"/>
                <a:cs typeface="Times New Roman" panose="02020603050405020304" pitchFamily="18" charset="0"/>
              </a:rPr>
              <a:t>Domain</a:t>
            </a:r>
            <a:endParaRPr lang="en-IN" b="1" u="sng"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50000"/>
              </a:lnSpc>
              <a:spcAft>
                <a:spcPts val="1000"/>
              </a:spcAft>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 domain is a subtree of the domain name space. The name of the domain is the domain name of the node at the top of the subtree. A domain may itself be divided into domains(or subdomains).</a:t>
            </a:r>
          </a:p>
          <a:p>
            <a:pPr marL="0" indent="0" algn="just">
              <a:lnSpc>
                <a:spcPct val="150000"/>
              </a:lnSpc>
              <a:spcAft>
                <a:spcPts val="1000"/>
              </a:spcAft>
              <a:buNone/>
            </a:pPr>
            <a:endParaRPr lang="en-US" dirty="0">
              <a:latin typeface="Times New Roman" panose="02020603050405020304" pitchFamily="18" charset="0"/>
              <a:cs typeface="Times New Roman" panose="02020603050405020304" pitchFamily="18" charset="0"/>
            </a:endParaRPr>
          </a:p>
          <a:p>
            <a:pPr marL="0" indent="0" algn="just">
              <a:lnSpc>
                <a:spcPct val="116000"/>
              </a:lnSpc>
              <a:spcAft>
                <a:spcPts val="1000"/>
              </a:spcAft>
              <a:buNone/>
            </a:pPr>
            <a:endParaRPr lang="en-US" sz="1800" dirty="0">
              <a:latin typeface="Times New Roman" panose="02020603050405020304" pitchFamily="18" charset="0"/>
            </a:endParaRPr>
          </a:p>
          <a:p>
            <a:pPr marL="0" indent="0" algn="just">
              <a:lnSpc>
                <a:spcPct val="116000"/>
              </a:lnSpc>
              <a:spcAft>
                <a:spcPts val="1000"/>
              </a:spcAft>
              <a:buNone/>
            </a:pPr>
            <a:endParaRPr lang="en-US" sz="1800" dirty="0">
              <a:latin typeface="Times New Roman" panose="02020603050405020304" pitchFamily="18" charset="0"/>
            </a:endParaRPr>
          </a:p>
          <a:p>
            <a:pPr marL="0" indent="0" algn="just">
              <a:lnSpc>
                <a:spcPct val="116000"/>
              </a:lnSpc>
              <a:spcAft>
                <a:spcPts val="1000"/>
              </a:spcAft>
              <a:buNone/>
            </a:pPr>
            <a:endParaRPr lang="en-US" sz="1800" dirty="0">
              <a:latin typeface="Times New Roman" panose="02020603050405020304" pitchFamily="18" charset="0"/>
            </a:endParaRPr>
          </a:p>
          <a:p>
            <a:pPr marL="0" indent="0" algn="just">
              <a:lnSpc>
                <a:spcPct val="116000"/>
              </a:lnSpc>
              <a:spcAft>
                <a:spcPts val="1000"/>
              </a:spcAft>
              <a:buNone/>
            </a:pPr>
            <a:endParaRPr lang="en-US" sz="1800" dirty="0">
              <a:latin typeface="Times New Roman" panose="02020603050405020304" pitchFamily="18" charset="0"/>
            </a:endParaRPr>
          </a:p>
          <a:p>
            <a:pPr marL="0" indent="0" algn="just">
              <a:lnSpc>
                <a:spcPct val="116000"/>
              </a:lnSpc>
              <a:spcAft>
                <a:spcPts val="1000"/>
              </a:spcAft>
              <a:buNone/>
            </a:pPr>
            <a:endParaRPr lang="en-US" sz="1800" dirty="0">
              <a:latin typeface="Times New Roman" panose="02020603050405020304" pitchFamily="18" charset="0"/>
            </a:endParaRPr>
          </a:p>
          <a:p>
            <a:pPr marL="0" indent="0" algn="just">
              <a:lnSpc>
                <a:spcPct val="116000"/>
              </a:lnSpc>
              <a:spcAft>
                <a:spcPts val="1000"/>
              </a:spcAft>
              <a:buNone/>
            </a:pPr>
            <a:endParaRPr lang="en-IN" dirty="0"/>
          </a:p>
          <a:p>
            <a:endParaRPr lang="en-IN" dirty="0"/>
          </a:p>
        </p:txBody>
      </p:sp>
      <p:pic>
        <p:nvPicPr>
          <p:cNvPr id="4" name="Picture 3">
            <a:extLst>
              <a:ext uri="{FF2B5EF4-FFF2-40B4-BE49-F238E27FC236}">
                <a16:creationId xmlns:a16="http://schemas.microsoft.com/office/drawing/2014/main" id="{3AFCB0FF-8694-03E1-E703-1A95EE2E1E06}"/>
              </a:ext>
            </a:extLst>
          </p:cNvPr>
          <p:cNvPicPr/>
          <p:nvPr/>
        </p:nvPicPr>
        <p:blipFill>
          <a:blip r:embed="rId2"/>
          <a:srcRect/>
          <a:stretch>
            <a:fillRect/>
          </a:stretch>
        </p:blipFill>
        <p:spPr>
          <a:xfrm>
            <a:off x="1884680" y="2697480"/>
            <a:ext cx="4765040" cy="2087880"/>
          </a:xfrm>
          <a:prstGeom prst="rect">
            <a:avLst/>
          </a:prstGeom>
          <a:ln/>
        </p:spPr>
      </p:pic>
    </p:spTree>
    <p:extLst>
      <p:ext uri="{BB962C8B-B14F-4D97-AF65-F5344CB8AC3E}">
        <p14:creationId xmlns:p14="http://schemas.microsoft.com/office/powerpoint/2010/main" val="285350324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271</TotalTime>
  <Words>2733</Words>
  <Application>Microsoft Office PowerPoint</Application>
  <PresentationFormat>Widescreen</PresentationFormat>
  <Paragraphs>194</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Century Gothic</vt:lpstr>
      <vt:lpstr>Times New Roman</vt:lpstr>
      <vt:lpstr>Wingdings 3</vt:lpstr>
      <vt:lpstr>Slice</vt:lpstr>
      <vt:lpstr>DNS</vt:lpstr>
      <vt:lpstr>CONTENTS</vt:lpstr>
      <vt:lpstr>INTRODUCTION</vt:lpstr>
      <vt:lpstr>PowerPoint Presentation</vt:lpstr>
      <vt:lpstr>Name  space</vt:lpstr>
      <vt:lpstr>Domain  name  space</vt:lpstr>
      <vt:lpstr>PowerPoint Presentation</vt:lpstr>
      <vt:lpstr>PowerPoint Presentation</vt:lpstr>
      <vt:lpstr>PowerPoint Presentation</vt:lpstr>
      <vt:lpstr>PowerPoint Presentation</vt:lpstr>
      <vt:lpstr>Host name translated to address</vt:lpstr>
      <vt:lpstr>Distribution  of  name  space</vt:lpstr>
      <vt:lpstr>PowerPoint Presentation</vt:lpstr>
      <vt:lpstr>PowerPoint Presentation</vt:lpstr>
      <vt:lpstr>PowerPoint Presentation</vt:lpstr>
      <vt:lpstr>Dns  in  the  internet</vt:lpstr>
      <vt:lpstr>PowerPoint Presentation</vt:lpstr>
      <vt:lpstr>PowerPoint Presentation</vt:lpstr>
      <vt:lpstr>PowerPoint Presentation</vt:lpstr>
      <vt:lpstr>PowerPoint Presentation</vt:lpstr>
      <vt:lpstr>resolution</vt:lpstr>
      <vt:lpstr>PowerPoint Presentation</vt:lpstr>
      <vt:lpstr>PowerPoint Presentation</vt:lpstr>
      <vt:lpstr>PowerPoint Presentation</vt:lpstr>
      <vt:lpstr>DNS  Message</vt:lpstr>
      <vt:lpstr>PowerPoint Presentation</vt:lpstr>
      <vt:lpstr>PowerPoint Presentation</vt:lpstr>
      <vt:lpstr>Types  of  records</vt:lpstr>
      <vt:lpstr>PowerPoint Presentation</vt:lpstr>
      <vt:lpstr>ddns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dc:title>
  <dc:creator>Bijali Jayalakshmi Jayan</dc:creator>
  <cp:lastModifiedBy>Bijali Jayalakshmi Jayan</cp:lastModifiedBy>
  <cp:revision>72</cp:revision>
  <dcterms:created xsi:type="dcterms:W3CDTF">2023-05-11T11:11:02Z</dcterms:created>
  <dcterms:modified xsi:type="dcterms:W3CDTF">2023-05-16T05:02:27Z</dcterms:modified>
</cp:coreProperties>
</file>